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gWzJYfHpmY0C5dd4GXdqZehPa+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Thanks for the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Thanks to the organizers for the invitation to give a keynote</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Of course, I would like also to thank all the collaborators and students, postdocs and researchers who collaborated with me.</a:t>
            </a:r>
            <a:endParaRPr/>
          </a:p>
          <a:p>
            <a:pPr indent="0" lvl="0" marL="0" marR="0" rtl="0" algn="l">
              <a:lnSpc>
                <a:spcPct val="100000"/>
              </a:lnSpc>
              <a:spcBef>
                <a:spcPts val="0"/>
              </a:spcBef>
              <a:spcAft>
                <a:spcPts val="0"/>
              </a:spcAft>
              <a:buClr>
                <a:schemeClr val="dk1"/>
              </a:buClr>
              <a:buSzPts val="1200"/>
              <a:buFont typeface="Calibri"/>
              <a:buNone/>
            </a:pPr>
            <a:r>
              <a:rPr lang="en-US"/>
              <a:t>Don’t count, there are more than 450 ;-)</a:t>
            </a:r>
            <a:endParaRPr/>
          </a:p>
          <a:p>
            <a:pPr indent="0" lvl="0" marL="0" marR="0" rtl="0" algn="l">
              <a:lnSpc>
                <a:spcPct val="100000"/>
              </a:lnSpc>
              <a:spcBef>
                <a:spcPts val="0"/>
              </a:spcBef>
              <a:spcAft>
                <a:spcPts val="0"/>
              </a:spcAft>
              <a:buClr>
                <a:schemeClr val="dk1"/>
              </a:buClr>
              <a:buSzPts val="1200"/>
              <a:buFont typeface="Calibri"/>
              <a:buNone/>
            </a:pPr>
            <a:r>
              <a:rPr lang="en-US"/>
              <a:t>You know it already; it is extremely hard to succeed alone in research. So, I took the easy way: I collaborated with many talented researchers.</a:t>
            </a:r>
            <a:endParaRPr/>
          </a:p>
          <a:p>
            <a:pPr indent="0" lvl="0" marL="0" marR="0" rtl="0" algn="l">
              <a:lnSpc>
                <a:spcPct val="100000"/>
              </a:lnSpc>
              <a:spcBef>
                <a:spcPts val="0"/>
              </a:spcBef>
              <a:spcAft>
                <a:spcPts val="0"/>
              </a:spcAft>
              <a:buClr>
                <a:schemeClr val="dk1"/>
              </a:buClr>
              <a:buSzPts val="1200"/>
              <a:buFont typeface="Calibri"/>
              <a:buNone/>
            </a:pPr>
            <a:r>
              <a:rPr lang="en-US"/>
              <a:t>I would like to thank all of them for sharing some of their time and for all the discussions we had.</a:t>
            </a:r>
            <a:endParaRPr/>
          </a:p>
          <a:p>
            <a:pPr indent="0" lvl="0" marL="0" rtl="0" algn="l">
              <a:spcBef>
                <a:spcPts val="0"/>
              </a:spcBef>
              <a:spcAft>
                <a:spcPts val="0"/>
              </a:spcAft>
              <a:buNone/>
            </a:pPr>
            <a:r>
              <a:t/>
            </a:r>
            <a:endParaRPr/>
          </a:p>
        </p:txBody>
      </p:sp>
      <p:sp>
        <p:nvSpPr>
          <p:cNvPr id="98" name="Google Shape;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a07af6a93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fa07af6a93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Of course, I would like also to thank all the collaborators and students, postdocs and researchers who collaborated with me.</a:t>
            </a:r>
            <a:endParaRPr/>
          </a:p>
          <a:p>
            <a:pPr indent="0" lvl="0" marL="0" marR="0" rtl="0" algn="l">
              <a:lnSpc>
                <a:spcPct val="100000"/>
              </a:lnSpc>
              <a:spcBef>
                <a:spcPts val="0"/>
              </a:spcBef>
              <a:spcAft>
                <a:spcPts val="0"/>
              </a:spcAft>
              <a:buClr>
                <a:schemeClr val="dk1"/>
              </a:buClr>
              <a:buSzPts val="1200"/>
              <a:buFont typeface="Calibri"/>
              <a:buNone/>
            </a:pPr>
            <a:r>
              <a:rPr lang="en-US"/>
              <a:t>Don’t count, there are more than 450 ;-)</a:t>
            </a:r>
            <a:endParaRPr/>
          </a:p>
          <a:p>
            <a:pPr indent="0" lvl="0" marL="0" marR="0" rtl="0" algn="l">
              <a:lnSpc>
                <a:spcPct val="100000"/>
              </a:lnSpc>
              <a:spcBef>
                <a:spcPts val="0"/>
              </a:spcBef>
              <a:spcAft>
                <a:spcPts val="0"/>
              </a:spcAft>
              <a:buClr>
                <a:schemeClr val="dk1"/>
              </a:buClr>
              <a:buSzPts val="1200"/>
              <a:buFont typeface="Calibri"/>
              <a:buNone/>
            </a:pPr>
            <a:r>
              <a:rPr lang="en-US"/>
              <a:t>You know it already; it is extremely hard to succeed alone in research. So, I took the easy way: I collaborated with many talented researchers.</a:t>
            </a:r>
            <a:endParaRPr/>
          </a:p>
          <a:p>
            <a:pPr indent="0" lvl="0" marL="0" marR="0" rtl="0" algn="l">
              <a:lnSpc>
                <a:spcPct val="100000"/>
              </a:lnSpc>
              <a:spcBef>
                <a:spcPts val="0"/>
              </a:spcBef>
              <a:spcAft>
                <a:spcPts val="0"/>
              </a:spcAft>
              <a:buClr>
                <a:schemeClr val="dk1"/>
              </a:buClr>
              <a:buSzPts val="1200"/>
              <a:buFont typeface="Calibri"/>
              <a:buNone/>
            </a:pPr>
            <a:r>
              <a:rPr lang="en-US"/>
              <a:t>I would like to thank all of them for sharing some of their time and for all the discussions we had.</a:t>
            </a:r>
            <a:endParaRPr/>
          </a:p>
          <a:p>
            <a:pPr indent="0" lvl="0" marL="0" rtl="0" algn="l">
              <a:spcBef>
                <a:spcPts val="0"/>
              </a:spcBef>
              <a:spcAft>
                <a:spcPts val="0"/>
              </a:spcAft>
              <a:buNone/>
            </a:pPr>
            <a:r>
              <a:t/>
            </a:r>
            <a:endParaRPr/>
          </a:p>
        </p:txBody>
      </p:sp>
      <p:sp>
        <p:nvSpPr>
          <p:cNvPr id="179" name="Google Shape;17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a07af6a9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a07af6a93_2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9f89350c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f9f89350c7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9f89350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9f89350c7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9f89350c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2f9f89350c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9f89350c7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f9f89350c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9f89350c7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f9f89350c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9f89350c7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f9f89350c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9f89350c7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f9f89350c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p:nvPr>
            <p:ph idx="2" type="pic"/>
          </p:nvPr>
        </p:nvSpPr>
        <p:spPr>
          <a:xfrm>
            <a:off x="5183188" y="987425"/>
            <a:ext cx="6172200" cy="4873625"/>
          </a:xfrm>
          <a:prstGeom prst="rect">
            <a:avLst/>
          </a:prstGeom>
          <a:noFill/>
          <a:ln>
            <a:noFill/>
          </a:ln>
        </p:spPr>
      </p:sp>
      <p:sp>
        <p:nvSpPr>
          <p:cNvPr id="75" name="Google Shape;75;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g2fa07af6a93_2_28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g2fa07af6a93_2_28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94" name="Google Shape;94;g2fa07af6a93_2_28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 name="Shape 28"/>
        <p:cNvGrpSpPr/>
        <p:nvPr/>
      </p:nvGrpSpPr>
      <p:grpSpPr>
        <a:xfrm>
          <a:off x="0" y="0"/>
          <a:ext cx="0" cy="0"/>
          <a:chOff x="0" y="0"/>
          <a:chExt cx="0" cy="0"/>
        </a:xfrm>
      </p:grpSpPr>
      <p:sp>
        <p:nvSpPr>
          <p:cNvPr id="29" name="Google Shape;29;p1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6"/>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3"/>
          <p:cNvPicPr preferRelativeResize="0"/>
          <p:nvPr/>
        </p:nvPicPr>
        <p:blipFill rotWithShape="1">
          <a:blip r:embed="rId1">
            <a:alphaModFix/>
          </a:blip>
          <a:srcRect b="0" l="0" r="0" t="0"/>
          <a:stretch/>
        </p:blipFill>
        <p:spPr>
          <a:xfrm>
            <a:off x="10730118" y="6356350"/>
            <a:ext cx="1247364" cy="436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www.anlgh.org/restaurants-din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b="0" l="0" r="0" t="0"/>
          <a:stretch/>
        </p:blipFill>
        <p:spPr>
          <a:xfrm>
            <a:off x="-1" y="0"/>
            <a:ext cx="12191999" cy="6858000"/>
          </a:xfrm>
          <a:prstGeom prst="rect">
            <a:avLst/>
          </a:prstGeom>
          <a:noFill/>
          <a:ln>
            <a:noFill/>
          </a:ln>
        </p:spPr>
      </p:pic>
      <p:sp>
        <p:nvSpPr>
          <p:cNvPr id="101" name="Google Shape;101;p1"/>
          <p:cNvSpPr txBox="1"/>
          <p:nvPr>
            <p:ph type="ctrTitle"/>
          </p:nvPr>
        </p:nvSpPr>
        <p:spPr>
          <a:xfrm>
            <a:off x="1066799" y="2019841"/>
            <a:ext cx="10058400" cy="1108949"/>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alibri"/>
              <a:buNone/>
            </a:pPr>
            <a:r>
              <a:rPr lang="en-US" sz="5200">
                <a:solidFill>
                  <a:schemeClr val="lt1"/>
                </a:solidFill>
              </a:rPr>
              <a:t>TPC Hackathon Oct. 9-11</a:t>
            </a:r>
            <a:br>
              <a:rPr lang="en-US" sz="5200">
                <a:solidFill>
                  <a:schemeClr val="lt1"/>
                </a:solidFill>
              </a:rPr>
            </a:br>
            <a:r>
              <a:rPr lang="en-US" sz="5200">
                <a:solidFill>
                  <a:schemeClr val="lt1"/>
                </a:solidFill>
              </a:rPr>
              <a:t>-Data, Evaluation, Model-</a:t>
            </a:r>
            <a:br>
              <a:rPr lang="en-US" sz="5200">
                <a:solidFill>
                  <a:schemeClr val="lt1"/>
                </a:solidFill>
              </a:rPr>
            </a:br>
            <a:r>
              <a:rPr lang="en-US" sz="5200">
                <a:solidFill>
                  <a:schemeClr val="lt1"/>
                </a:solidFill>
              </a:rPr>
              <a:t>Opening</a:t>
            </a:r>
            <a:endParaRPr/>
          </a:p>
        </p:txBody>
      </p:sp>
      <p:sp>
        <p:nvSpPr>
          <p:cNvPr id="102" name="Google Shape;102;p1"/>
          <p:cNvSpPr txBox="1"/>
          <p:nvPr>
            <p:ph idx="1" type="subTitle"/>
          </p:nvPr>
        </p:nvSpPr>
        <p:spPr>
          <a:xfrm>
            <a:off x="1154935" y="4399800"/>
            <a:ext cx="10058400" cy="2254388"/>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rmAutofit/>
          </a:bodyPr>
          <a:lstStyle/>
          <a:p>
            <a:pPr indent="0" lvl="0" marL="0" rtl="0" algn="ctr">
              <a:spcBef>
                <a:spcPts val="1000"/>
              </a:spcBef>
              <a:spcAft>
                <a:spcPts val="0"/>
              </a:spcAft>
              <a:buClr>
                <a:schemeClr val="lt1"/>
              </a:buClr>
              <a:buSzPts val="2200"/>
              <a:buFont typeface="Arial"/>
              <a:buNone/>
            </a:pPr>
            <a:r>
              <a:rPr lang="en-US" sz="2200">
                <a:solidFill>
                  <a:schemeClr val="lt1"/>
                </a:solidFill>
              </a:rPr>
              <a:t>Charlie Catlett, Rick Stevens </a:t>
            </a:r>
            <a:endParaRPr sz="2200">
              <a:solidFill>
                <a:srgbClr val="FFFFFF"/>
              </a:solidFill>
            </a:endParaRPr>
          </a:p>
          <a:p>
            <a:pPr indent="0" lvl="0" marL="0" rtl="0" algn="ctr">
              <a:lnSpc>
                <a:spcPct val="90000"/>
              </a:lnSpc>
              <a:spcBef>
                <a:spcPts val="0"/>
              </a:spcBef>
              <a:spcAft>
                <a:spcPts val="0"/>
              </a:spcAft>
              <a:buClr>
                <a:srgbClr val="FFFFFF"/>
              </a:buClr>
              <a:buSzPts val="2200"/>
              <a:buNone/>
            </a:pPr>
            <a:r>
              <a:rPr lang="en-US" sz="2200">
                <a:solidFill>
                  <a:srgbClr val="FFFFFF"/>
                </a:solidFill>
              </a:rPr>
              <a:t>Franck Cappello, Sandeep Madireddy, Eval</a:t>
            </a:r>
            <a:endParaRPr/>
          </a:p>
          <a:p>
            <a:pPr indent="0" lvl="0" marL="0" rtl="0" algn="ctr">
              <a:lnSpc>
                <a:spcPct val="90000"/>
              </a:lnSpc>
              <a:spcBef>
                <a:spcPts val="1000"/>
              </a:spcBef>
              <a:spcAft>
                <a:spcPts val="0"/>
              </a:spcAft>
              <a:buClr>
                <a:srgbClr val="FFFFFF"/>
              </a:buClr>
              <a:buSzPts val="2200"/>
              <a:buNone/>
            </a:pPr>
            <a:r>
              <a:rPr lang="en-US" sz="2200">
                <a:solidFill>
                  <a:srgbClr val="FFFFFF"/>
                </a:solidFill>
              </a:rPr>
              <a:t>Ian Foster, Robert Underwood, Data</a:t>
            </a:r>
            <a:endParaRPr/>
          </a:p>
          <a:p>
            <a:pPr indent="0" lvl="0" marL="0" rtl="0" algn="ctr">
              <a:lnSpc>
                <a:spcPct val="90000"/>
              </a:lnSpc>
              <a:spcBef>
                <a:spcPts val="1000"/>
              </a:spcBef>
              <a:spcAft>
                <a:spcPts val="0"/>
              </a:spcAft>
              <a:buClr>
                <a:srgbClr val="FFFFFF"/>
              </a:buClr>
              <a:buSzPts val="2200"/>
              <a:buNone/>
            </a:pPr>
            <a:r>
              <a:rPr lang="en-US" sz="2200">
                <a:solidFill>
                  <a:srgbClr val="FFFFFF"/>
                </a:solidFill>
              </a:rPr>
              <a:t>Venkatram Vishwanath, Murali Emani, Model</a:t>
            </a:r>
            <a:endParaRPr/>
          </a:p>
          <a:p>
            <a:pPr indent="0" lvl="0" marL="0" rtl="0" algn="ctr">
              <a:lnSpc>
                <a:spcPct val="90000"/>
              </a:lnSpc>
              <a:spcBef>
                <a:spcPts val="1000"/>
              </a:spcBef>
              <a:spcAft>
                <a:spcPts val="0"/>
              </a:spcAft>
              <a:buClr>
                <a:srgbClr val="FFFFFF"/>
              </a:buClr>
              <a:buSzPts val="2200"/>
              <a:buNone/>
            </a:pPr>
            <a:r>
              <a:rPr lang="en-US" sz="2200">
                <a:solidFill>
                  <a:srgbClr val="FFFFFF"/>
                </a:solidFill>
              </a:rPr>
              <a:t>Argonne National Laboratory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fa07af6a93_4_0"/>
          <p:cNvSpPr txBox="1"/>
          <p:nvPr>
            <p:ph type="title"/>
          </p:nvPr>
        </p:nvSpPr>
        <p:spPr>
          <a:xfrm>
            <a:off x="413019" y="230264"/>
            <a:ext cx="10515300" cy="50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Evacuation Plan</a:t>
            </a:r>
            <a:endParaRPr/>
          </a:p>
        </p:txBody>
      </p:sp>
      <p:pic>
        <p:nvPicPr>
          <p:cNvPr id="173" name="Google Shape;173;g2fa07af6a93_4_0"/>
          <p:cNvPicPr preferRelativeResize="0"/>
          <p:nvPr/>
        </p:nvPicPr>
        <p:blipFill>
          <a:blip r:embed="rId3">
            <a:alphaModFix/>
          </a:blip>
          <a:stretch>
            <a:fillRect/>
          </a:stretch>
        </p:blipFill>
        <p:spPr>
          <a:xfrm>
            <a:off x="1015775" y="-1981051"/>
            <a:ext cx="11395348" cy="8357301"/>
          </a:xfrm>
          <a:prstGeom prst="rect">
            <a:avLst/>
          </a:prstGeom>
          <a:noFill/>
          <a:ln>
            <a:noFill/>
          </a:ln>
        </p:spPr>
      </p:pic>
      <p:sp>
        <p:nvSpPr>
          <p:cNvPr id="174" name="Google Shape;174;g2fa07af6a93_4_0"/>
          <p:cNvSpPr/>
          <p:nvPr/>
        </p:nvSpPr>
        <p:spPr>
          <a:xfrm>
            <a:off x="4486500" y="3556000"/>
            <a:ext cx="408900" cy="408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g2fa07af6a93_4_0"/>
          <p:cNvSpPr/>
          <p:nvPr/>
        </p:nvSpPr>
        <p:spPr>
          <a:xfrm>
            <a:off x="5232125" y="4141250"/>
            <a:ext cx="408900" cy="4089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7"/>
          <p:cNvGrpSpPr/>
          <p:nvPr/>
        </p:nvGrpSpPr>
        <p:grpSpPr>
          <a:xfrm>
            <a:off x="173168" y="796191"/>
            <a:ext cx="11845664" cy="5265617"/>
            <a:chOff x="0" y="670323"/>
            <a:chExt cx="9144000" cy="3904465"/>
          </a:xfrm>
        </p:grpSpPr>
        <p:pic>
          <p:nvPicPr>
            <p:cNvPr descr="Fig. 2" id="182" name="Google Shape;182;p7"/>
            <p:cNvPicPr preferRelativeResize="0"/>
            <p:nvPr/>
          </p:nvPicPr>
          <p:blipFill rotWithShape="1">
            <a:blip r:embed="rId3">
              <a:alphaModFix amt="15000"/>
            </a:blip>
            <a:srcRect b="0" l="0" r="0" t="0"/>
            <a:stretch/>
          </p:blipFill>
          <p:spPr>
            <a:xfrm>
              <a:off x="0" y="670323"/>
              <a:ext cx="9144000" cy="3801665"/>
            </a:xfrm>
            <a:prstGeom prst="rect">
              <a:avLst/>
            </a:prstGeom>
            <a:noFill/>
            <a:ln>
              <a:noFill/>
            </a:ln>
          </p:spPr>
        </p:pic>
        <p:sp>
          <p:nvSpPr>
            <p:cNvPr id="183" name="Google Shape;183;p7"/>
            <p:cNvSpPr/>
            <p:nvPr/>
          </p:nvSpPr>
          <p:spPr>
            <a:xfrm>
              <a:off x="0" y="1120697"/>
              <a:ext cx="2475571"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7"/>
            <p:cNvSpPr/>
            <p:nvPr/>
          </p:nvSpPr>
          <p:spPr>
            <a:xfrm>
              <a:off x="0" y="2543937"/>
              <a:ext cx="2592659"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7"/>
            <p:cNvSpPr/>
            <p:nvPr/>
          </p:nvSpPr>
          <p:spPr>
            <a:xfrm>
              <a:off x="0" y="4047893"/>
              <a:ext cx="2592659"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7"/>
            <p:cNvSpPr/>
            <p:nvPr/>
          </p:nvSpPr>
          <p:spPr>
            <a:xfrm>
              <a:off x="6378498" y="1120697"/>
              <a:ext cx="2676293"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7"/>
            <p:cNvSpPr/>
            <p:nvPr/>
          </p:nvSpPr>
          <p:spPr>
            <a:xfrm>
              <a:off x="6481648" y="2543937"/>
              <a:ext cx="2475571"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7"/>
            <p:cNvSpPr/>
            <p:nvPr/>
          </p:nvSpPr>
          <p:spPr>
            <a:xfrm>
              <a:off x="6290682" y="4058277"/>
              <a:ext cx="2764109" cy="51651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7"/>
            <p:cNvSpPr/>
            <p:nvPr/>
          </p:nvSpPr>
          <p:spPr>
            <a:xfrm>
              <a:off x="256478" y="2543937"/>
              <a:ext cx="2475571" cy="2309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7"/>
            <p:cNvSpPr/>
            <p:nvPr/>
          </p:nvSpPr>
          <p:spPr>
            <a:xfrm>
              <a:off x="4173344" y="2258122"/>
              <a:ext cx="878159" cy="6370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 name="Google Shape;191;p7"/>
          <p:cNvSpPr txBox="1"/>
          <p:nvPr>
            <p:ph type="title"/>
          </p:nvPr>
        </p:nvSpPr>
        <p:spPr>
          <a:xfrm>
            <a:off x="1566484" y="1361143"/>
            <a:ext cx="8926830" cy="55857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9600"/>
              <a:buFont typeface="Calibri"/>
              <a:buNone/>
            </a:pPr>
            <a:r>
              <a:rPr b="0" lang="en-US" sz="9600" strike="noStrike">
                <a:solidFill>
                  <a:srgbClr val="0070C0"/>
                </a:solidFill>
              </a:rPr>
              <a:t>Goals and Topics</a:t>
            </a:r>
            <a:endParaRPr/>
          </a:p>
        </p:txBody>
      </p:sp>
      <p:sp>
        <p:nvSpPr>
          <p:cNvPr id="192" name="Google Shape;192;p7"/>
          <p:cNvSpPr txBox="1"/>
          <p:nvPr/>
        </p:nvSpPr>
        <p:spPr>
          <a:xfrm>
            <a:off x="4362679" y="2551837"/>
            <a:ext cx="1976182" cy="1754326"/>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rgbClr val="0070C0"/>
              </a:buClr>
              <a:buSzPts val="3600"/>
              <a:buFont typeface="Arial"/>
              <a:buChar char="•"/>
            </a:pPr>
            <a:r>
              <a:rPr b="0" lang="en-US" sz="3600" strike="noStrike">
                <a:solidFill>
                  <a:srgbClr val="0070C0"/>
                </a:solidFill>
                <a:latin typeface="Calibri"/>
                <a:ea typeface="Calibri"/>
                <a:cs typeface="Calibri"/>
                <a:sym typeface="Calibri"/>
              </a:rPr>
              <a:t>Data</a:t>
            </a:r>
            <a:endParaRPr/>
          </a:p>
          <a:p>
            <a:pPr indent="-571500" lvl="0" marL="571500" marR="0" rtl="0" algn="l">
              <a:spcBef>
                <a:spcPts val="0"/>
              </a:spcBef>
              <a:spcAft>
                <a:spcPts val="0"/>
              </a:spcAft>
              <a:buClr>
                <a:srgbClr val="0070C0"/>
              </a:buClr>
              <a:buSzPts val="3600"/>
              <a:buFont typeface="Arial"/>
              <a:buChar char="•"/>
            </a:pPr>
            <a:r>
              <a:rPr lang="en-US" sz="3600">
                <a:solidFill>
                  <a:srgbClr val="0070C0"/>
                </a:solidFill>
                <a:latin typeface="Calibri"/>
                <a:ea typeface="Calibri"/>
                <a:cs typeface="Calibri"/>
                <a:sym typeface="Calibri"/>
              </a:rPr>
              <a:t>Eval</a:t>
            </a:r>
            <a:endParaRPr/>
          </a:p>
          <a:p>
            <a:pPr indent="-571500" lvl="0" marL="571500" marR="0" rtl="0" algn="l">
              <a:spcBef>
                <a:spcPts val="0"/>
              </a:spcBef>
              <a:spcAft>
                <a:spcPts val="0"/>
              </a:spcAft>
              <a:buClr>
                <a:srgbClr val="0070C0"/>
              </a:buClr>
              <a:buSzPts val="3600"/>
              <a:buFont typeface="Arial"/>
              <a:buChar char="•"/>
            </a:pPr>
            <a:r>
              <a:rPr lang="en-US" sz="3600">
                <a:solidFill>
                  <a:srgbClr val="0070C0"/>
                </a:solidFill>
                <a:latin typeface="Calibri"/>
                <a:ea typeface="Calibri"/>
                <a:cs typeface="Calibri"/>
                <a:sym typeface="Calibri"/>
              </a:rPr>
              <a:t>Model</a:t>
            </a:r>
            <a:endParaRPr sz="3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9"/>
          <p:cNvSpPr txBox="1"/>
          <p:nvPr>
            <p:ph type="title"/>
          </p:nvPr>
        </p:nvSpPr>
        <p:spPr>
          <a:xfrm>
            <a:off x="239825" y="133678"/>
            <a:ext cx="10515300" cy="876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4400"/>
              <a:buFont typeface="Calibri"/>
              <a:buNone/>
            </a:pPr>
            <a:r>
              <a:rPr lang="en-US">
                <a:solidFill>
                  <a:srgbClr val="0070C0"/>
                </a:solidFill>
              </a:rPr>
              <a:t>Data topics (Ian, Robert)</a:t>
            </a:r>
            <a:endParaRPr/>
          </a:p>
        </p:txBody>
      </p:sp>
      <p:sp>
        <p:nvSpPr>
          <p:cNvPr id="198" name="Google Shape;198;p9"/>
          <p:cNvSpPr txBox="1"/>
          <p:nvPr/>
        </p:nvSpPr>
        <p:spPr>
          <a:xfrm>
            <a:off x="530700" y="1081875"/>
            <a:ext cx="10979400" cy="567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100">
                <a:solidFill>
                  <a:schemeClr val="dk1"/>
                </a:solidFill>
                <a:latin typeface="Calibri"/>
                <a:ea typeface="Calibri"/>
                <a:cs typeface="Calibri"/>
                <a:sym typeface="Calibri"/>
              </a:rPr>
              <a:t>In the era of exponential data growth, </a:t>
            </a:r>
            <a:r>
              <a:rPr lang="en-US" sz="2100">
                <a:solidFill>
                  <a:srgbClr val="0070C0"/>
                </a:solidFill>
                <a:latin typeface="Calibri"/>
                <a:ea typeface="Calibri"/>
                <a:cs typeface="Calibri"/>
                <a:sym typeface="Calibri"/>
              </a:rPr>
              <a:t>this session addresses critical challenges and innovative strategies in harnessing vast datasets</a:t>
            </a:r>
            <a:r>
              <a:rPr lang="en-US" sz="2100">
                <a:solidFill>
                  <a:schemeClr val="dk1"/>
                </a:solidFill>
                <a:latin typeface="Calibri"/>
                <a:ea typeface="Calibri"/>
                <a:cs typeface="Calibri"/>
                <a:sym typeface="Calibri"/>
              </a:rPr>
              <a:t> needed for training large language models (LLMs) in domains such as </a:t>
            </a:r>
            <a:r>
              <a:rPr lang="en-US" sz="2100">
                <a:solidFill>
                  <a:srgbClr val="0070C0"/>
                </a:solidFill>
                <a:latin typeface="Calibri"/>
                <a:ea typeface="Calibri"/>
                <a:cs typeface="Calibri"/>
                <a:sym typeface="Calibri"/>
              </a:rPr>
              <a:t>chemistry/materials, biology, climate science, and high-energy physics.</a:t>
            </a:r>
            <a:r>
              <a:rPr lang="en-US" sz="2100">
                <a:solidFill>
                  <a:schemeClr val="dk1"/>
                </a:solidFill>
                <a:latin typeface="Calibri"/>
                <a:ea typeface="Calibri"/>
                <a:cs typeface="Calibri"/>
                <a:sym typeface="Calibri"/>
              </a:rPr>
              <a:t> Challenges include the complexities of developing a data-focused infrastructure, including streamlined data curation pipelines, the refinement of data curation practices, and the application of pre-training methodologies.  It is also critically important to explore how the incorporation of domain-specific knowledge into these processes can significantly enhance the performance and applicability of LLMs in scientific research, emphasizing the critical role of targeted data selection and preparation in advancing AI capabilities.</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US" sz="2100">
                <a:solidFill>
                  <a:srgbClr val="0070C0"/>
                </a:solidFill>
                <a:latin typeface="Calibri"/>
                <a:ea typeface="Calibri"/>
                <a:cs typeface="Calibri"/>
                <a:sym typeface="Calibri"/>
              </a:rPr>
              <a:t>Objectives for this Hackathon</a:t>
            </a:r>
            <a:endParaRPr b="1" i="1" sz="2100">
              <a:solidFill>
                <a:srgbClr val="0070C0"/>
              </a:solidFill>
              <a:latin typeface="Calibri"/>
              <a:ea typeface="Calibri"/>
              <a:cs typeface="Calibri"/>
              <a:sym typeface="Calibri"/>
            </a:endParaRPr>
          </a:p>
          <a:p>
            <a:pPr indent="-361950" lvl="0" marL="457200" rtl="0" algn="l">
              <a:lnSpc>
                <a:spcPct val="115000"/>
              </a:lnSpc>
              <a:spcBef>
                <a:spcPts val="40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Develop and </a:t>
            </a:r>
            <a:r>
              <a:rPr lang="en-US" sz="2100">
                <a:solidFill>
                  <a:srgbClr val="0070C0"/>
                </a:solidFill>
                <a:latin typeface="Calibri"/>
                <a:ea typeface="Calibri"/>
                <a:cs typeface="Calibri"/>
                <a:sym typeface="Calibri"/>
              </a:rPr>
              <a:t>begin to implement a strategy</a:t>
            </a:r>
            <a:r>
              <a:rPr lang="en-US" sz="2100">
                <a:solidFill>
                  <a:srgbClr val="1155CC"/>
                </a:solidFill>
                <a:latin typeface="Calibri"/>
                <a:ea typeface="Calibri"/>
                <a:cs typeface="Calibri"/>
                <a:sym typeface="Calibri"/>
              </a:rPr>
              <a:t> </a:t>
            </a:r>
            <a:r>
              <a:rPr lang="en-US" sz="2100">
                <a:solidFill>
                  <a:schemeClr val="dk1"/>
                </a:solidFill>
                <a:latin typeface="Calibri"/>
                <a:ea typeface="Calibri"/>
                <a:cs typeface="Calibri"/>
                <a:sym typeface="Calibri"/>
              </a:rPr>
              <a:t>for making datasets and data preparation methods available for incorporation in project-specific corpora.</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US" sz="2100">
                <a:solidFill>
                  <a:srgbClr val="0070C0"/>
                </a:solidFill>
                <a:latin typeface="Calibri"/>
                <a:ea typeface="Calibri"/>
                <a:cs typeface="Calibri"/>
                <a:sym typeface="Calibri"/>
              </a:rPr>
              <a:t>Identify data sets that can be shared</a:t>
            </a:r>
            <a:r>
              <a:rPr lang="en-US" sz="2100">
                <a:solidFill>
                  <a:schemeClr val="dk1"/>
                </a:solidFill>
                <a:latin typeface="Calibri"/>
                <a:ea typeface="Calibri"/>
                <a:cs typeface="Calibri"/>
                <a:sym typeface="Calibri"/>
              </a:rPr>
              <a:t>, including multiple languages.</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US" sz="2100">
                <a:solidFill>
                  <a:srgbClr val="0070C0"/>
                </a:solidFill>
                <a:latin typeface="Calibri"/>
                <a:ea typeface="Calibri"/>
                <a:cs typeface="Calibri"/>
                <a:sym typeface="Calibri"/>
              </a:rPr>
              <a:t>Identify multi-model datasets</a:t>
            </a:r>
            <a:r>
              <a:rPr lang="en-US" sz="2100">
                <a:solidFill>
                  <a:schemeClr val="dk1"/>
                </a:solidFill>
                <a:latin typeface="Calibri"/>
                <a:ea typeface="Calibri"/>
                <a:cs typeface="Calibri"/>
                <a:sym typeface="Calibri"/>
              </a:rPr>
              <a:t> and corresponding evaluations in use by participant institutions.</a:t>
            </a:r>
            <a:endParaRPr sz="25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fa07af6a93_2_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70C0"/>
                </a:solidFill>
              </a:rPr>
              <a:t> Data Track </a:t>
            </a:r>
            <a:r>
              <a:rPr lang="en-US">
                <a:solidFill>
                  <a:srgbClr val="0070C0"/>
                </a:solidFill>
              </a:rPr>
              <a:t>Schedule Overview</a:t>
            </a:r>
            <a:endParaRPr>
              <a:solidFill>
                <a:srgbClr val="0070C0"/>
              </a:solidFill>
            </a:endParaRPr>
          </a:p>
        </p:txBody>
      </p:sp>
      <p:sp>
        <p:nvSpPr>
          <p:cNvPr id="204" name="Google Shape;204;g2fa07af6a93_2_3"/>
          <p:cNvSpPr txBox="1"/>
          <p:nvPr>
            <p:ph idx="1" type="body"/>
          </p:nvPr>
        </p:nvSpPr>
        <p:spPr>
          <a:xfrm>
            <a:off x="415600" y="1536633"/>
            <a:ext cx="37629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Wednesday (PM)</a:t>
            </a:r>
            <a:endParaRPr b="1"/>
          </a:p>
          <a:p>
            <a:pPr indent="0" lvl="0" marL="0" rtl="0" algn="l">
              <a:spcBef>
                <a:spcPts val="1000"/>
              </a:spcBef>
              <a:spcAft>
                <a:spcPts val="0"/>
              </a:spcAft>
              <a:buNone/>
            </a:pPr>
            <a:r>
              <a:rPr lang="en-US" sz="2000"/>
              <a:t>Session 1: </a:t>
            </a:r>
            <a:endParaRPr sz="2000"/>
          </a:p>
          <a:p>
            <a:pPr indent="-355600" lvl="0" marL="457200" rtl="0" algn="l">
              <a:spcBef>
                <a:spcPts val="1000"/>
              </a:spcBef>
              <a:spcAft>
                <a:spcPts val="0"/>
              </a:spcAft>
              <a:buSzPts val="2000"/>
              <a:buChar char="•"/>
            </a:pPr>
            <a:r>
              <a:rPr lang="en-US" sz="2000"/>
              <a:t>State of the Projects</a:t>
            </a:r>
            <a:endParaRPr sz="2000"/>
          </a:p>
          <a:p>
            <a:pPr indent="0" lvl="0" marL="0" rtl="0" algn="l">
              <a:spcBef>
                <a:spcPts val="1000"/>
              </a:spcBef>
              <a:spcAft>
                <a:spcPts val="0"/>
              </a:spcAft>
              <a:buNone/>
            </a:pPr>
            <a:r>
              <a:rPr lang="en-US" sz="2000"/>
              <a:t>Break</a:t>
            </a:r>
            <a:endParaRPr sz="2000"/>
          </a:p>
          <a:p>
            <a:pPr indent="0" lvl="0" marL="0" rtl="0" algn="l">
              <a:spcBef>
                <a:spcPts val="1000"/>
              </a:spcBef>
              <a:spcAft>
                <a:spcPts val="0"/>
              </a:spcAft>
              <a:buNone/>
            </a:pPr>
            <a:r>
              <a:rPr lang="en-US" sz="2000"/>
              <a:t>Session 2: </a:t>
            </a:r>
            <a:endParaRPr sz="2000"/>
          </a:p>
          <a:p>
            <a:pPr indent="-355600" lvl="0" marL="457200" rtl="0" algn="l">
              <a:spcBef>
                <a:spcPts val="1000"/>
              </a:spcBef>
              <a:spcAft>
                <a:spcPts val="0"/>
              </a:spcAft>
              <a:buSzPts val="2000"/>
              <a:buChar char="•"/>
            </a:pPr>
            <a:r>
              <a:rPr lang="en-US" sz="2000"/>
              <a:t>Data Ingest</a:t>
            </a:r>
            <a:endParaRPr sz="2000"/>
          </a:p>
          <a:p>
            <a:pPr indent="-355600" lvl="0" marL="457200" rtl="0" algn="l">
              <a:spcBef>
                <a:spcPts val="0"/>
              </a:spcBef>
              <a:spcAft>
                <a:spcPts val="0"/>
              </a:spcAft>
              <a:buSzPts val="2000"/>
              <a:buChar char="•"/>
            </a:pPr>
            <a:r>
              <a:rPr lang="en-US" sz="2000"/>
              <a:t>Scaling and Dedup</a:t>
            </a:r>
            <a:endParaRPr sz="2000"/>
          </a:p>
          <a:p>
            <a:pPr indent="-355600" lvl="0" marL="457200" rtl="0" algn="l">
              <a:spcBef>
                <a:spcPts val="0"/>
              </a:spcBef>
              <a:spcAft>
                <a:spcPts val="0"/>
              </a:spcAft>
              <a:buSzPts val="2000"/>
              <a:buChar char="•"/>
            </a:pPr>
            <a:r>
              <a:rPr lang="en-US" sz="2000"/>
              <a:t>Curation</a:t>
            </a:r>
            <a:endParaRPr sz="2000"/>
          </a:p>
          <a:p>
            <a:pPr indent="-355600" lvl="0" marL="457200" rtl="0" algn="l">
              <a:spcBef>
                <a:spcPts val="0"/>
              </a:spcBef>
              <a:spcAft>
                <a:spcPts val="0"/>
              </a:spcAft>
              <a:buSzPts val="2000"/>
              <a:buChar char="•"/>
            </a:pPr>
            <a:r>
              <a:rPr lang="en-US" sz="2000"/>
              <a:t>Databases</a:t>
            </a:r>
            <a:endParaRPr sz="2000"/>
          </a:p>
          <a:p>
            <a:pPr indent="0" lvl="0" marL="0" rtl="0" algn="l">
              <a:spcBef>
                <a:spcPts val="1000"/>
              </a:spcBef>
              <a:spcAft>
                <a:spcPts val="0"/>
              </a:spcAft>
              <a:buNone/>
            </a:pPr>
            <a:r>
              <a:t/>
            </a:r>
            <a:endParaRPr/>
          </a:p>
        </p:txBody>
      </p:sp>
      <p:sp>
        <p:nvSpPr>
          <p:cNvPr id="205" name="Google Shape;205;g2fa07af6a93_2_3"/>
          <p:cNvSpPr txBox="1"/>
          <p:nvPr>
            <p:ph idx="1" type="body"/>
          </p:nvPr>
        </p:nvSpPr>
        <p:spPr>
          <a:xfrm>
            <a:off x="4178567" y="1536633"/>
            <a:ext cx="37629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 </a:t>
            </a:r>
            <a:r>
              <a:rPr b="1" lang="en-US"/>
              <a:t>Thursday (AM+PM)</a:t>
            </a:r>
            <a:endParaRPr b="1"/>
          </a:p>
          <a:p>
            <a:pPr indent="0" lvl="0" marL="0" rtl="0" algn="l">
              <a:spcBef>
                <a:spcPts val="1000"/>
              </a:spcBef>
              <a:spcAft>
                <a:spcPts val="0"/>
              </a:spcAft>
              <a:buNone/>
            </a:pPr>
            <a:r>
              <a:rPr lang="en-US" sz="2000"/>
              <a:t>Session 3-4: Data and Eval for</a:t>
            </a:r>
            <a:endParaRPr sz="2000"/>
          </a:p>
          <a:p>
            <a:pPr indent="-355600" lvl="0" marL="457200" rtl="0" algn="l">
              <a:spcBef>
                <a:spcPts val="1000"/>
              </a:spcBef>
              <a:spcAft>
                <a:spcPts val="0"/>
              </a:spcAft>
              <a:buSzPts val="2000"/>
              <a:buChar char="•"/>
            </a:pPr>
            <a:r>
              <a:rPr lang="en-US" sz="2000"/>
              <a:t>Multimodal</a:t>
            </a:r>
            <a:endParaRPr sz="2000"/>
          </a:p>
          <a:p>
            <a:pPr indent="0" lvl="0" marL="0" rtl="0" algn="l">
              <a:spcBef>
                <a:spcPts val="1000"/>
              </a:spcBef>
              <a:spcAft>
                <a:spcPts val="0"/>
              </a:spcAft>
              <a:buNone/>
            </a:pPr>
            <a:r>
              <a:rPr lang="en-US" sz="2000"/>
              <a:t>Lunch</a:t>
            </a:r>
            <a:endParaRPr sz="2000"/>
          </a:p>
          <a:p>
            <a:pPr indent="0" lvl="0" marL="0" rtl="0" algn="l">
              <a:spcBef>
                <a:spcPts val="1000"/>
              </a:spcBef>
              <a:spcAft>
                <a:spcPts val="0"/>
              </a:spcAft>
              <a:buNone/>
            </a:pPr>
            <a:r>
              <a:rPr lang="en-US" sz="2000"/>
              <a:t>Session 5: </a:t>
            </a:r>
            <a:endParaRPr sz="2000"/>
          </a:p>
          <a:p>
            <a:pPr indent="-355600" lvl="0" marL="457200" rtl="0" algn="l">
              <a:spcBef>
                <a:spcPts val="1000"/>
              </a:spcBef>
              <a:spcAft>
                <a:spcPts val="0"/>
              </a:spcAft>
              <a:buSzPts val="2000"/>
              <a:buChar char="•"/>
            </a:pPr>
            <a:r>
              <a:rPr lang="en-US" sz="2000"/>
              <a:t>Hackathon</a:t>
            </a:r>
            <a:endParaRPr sz="2000"/>
          </a:p>
          <a:p>
            <a:pPr indent="0" lvl="0" marL="0" rtl="0" algn="l">
              <a:spcBef>
                <a:spcPts val="1000"/>
              </a:spcBef>
              <a:spcAft>
                <a:spcPts val="0"/>
              </a:spcAft>
              <a:buNone/>
            </a:pPr>
            <a:r>
              <a:rPr lang="en-US" sz="2000"/>
              <a:t>Break</a:t>
            </a:r>
            <a:endParaRPr sz="2000"/>
          </a:p>
          <a:p>
            <a:pPr indent="0" lvl="0" marL="0" rtl="0" algn="l">
              <a:spcBef>
                <a:spcPts val="1000"/>
              </a:spcBef>
              <a:spcAft>
                <a:spcPts val="0"/>
              </a:spcAft>
              <a:buNone/>
            </a:pPr>
            <a:r>
              <a:rPr lang="en-US" sz="2000"/>
              <a:t>Session 6: </a:t>
            </a:r>
            <a:endParaRPr sz="2000"/>
          </a:p>
          <a:p>
            <a:pPr indent="-355600" lvl="0" marL="457200" rtl="0" algn="l">
              <a:spcBef>
                <a:spcPts val="1000"/>
              </a:spcBef>
              <a:spcAft>
                <a:spcPts val="0"/>
              </a:spcAft>
              <a:buSzPts val="2000"/>
              <a:buChar char="•"/>
            </a:pPr>
            <a:r>
              <a:rPr lang="en-US" sz="2000"/>
              <a:t>Scaling Ablations</a:t>
            </a:r>
            <a:endParaRPr sz="2000"/>
          </a:p>
          <a:p>
            <a:pPr indent="0" lvl="0" marL="0" rtl="0" algn="l">
              <a:spcBef>
                <a:spcPts val="1000"/>
              </a:spcBef>
              <a:spcAft>
                <a:spcPts val="0"/>
              </a:spcAft>
              <a:buNone/>
            </a:pPr>
            <a:r>
              <a:t/>
            </a:r>
            <a:endParaRPr sz="2000"/>
          </a:p>
        </p:txBody>
      </p:sp>
      <p:sp>
        <p:nvSpPr>
          <p:cNvPr id="206" name="Google Shape;206;g2fa07af6a93_2_3"/>
          <p:cNvSpPr txBox="1"/>
          <p:nvPr>
            <p:ph idx="1" type="body"/>
          </p:nvPr>
        </p:nvSpPr>
        <p:spPr>
          <a:xfrm>
            <a:off x="7941533" y="1536633"/>
            <a:ext cx="37629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Friday (AM)</a:t>
            </a:r>
            <a:endParaRPr b="1"/>
          </a:p>
          <a:p>
            <a:pPr indent="0" lvl="0" marL="0" rtl="0" algn="l">
              <a:spcBef>
                <a:spcPts val="1000"/>
              </a:spcBef>
              <a:spcAft>
                <a:spcPts val="0"/>
              </a:spcAft>
              <a:buNone/>
            </a:pPr>
            <a:r>
              <a:rPr lang="en-US" sz="2000"/>
              <a:t>Session 7: </a:t>
            </a:r>
            <a:endParaRPr sz="2000"/>
          </a:p>
          <a:p>
            <a:pPr indent="-355600" lvl="0" marL="457200" rtl="0" algn="l">
              <a:spcBef>
                <a:spcPts val="1000"/>
              </a:spcBef>
              <a:spcAft>
                <a:spcPts val="0"/>
              </a:spcAft>
              <a:buSzPts val="2000"/>
              <a:buChar char="•"/>
            </a:pPr>
            <a:r>
              <a:rPr lang="en-US" sz="2000"/>
              <a:t>Demos and Planning</a:t>
            </a:r>
            <a:endParaRPr sz="2000"/>
          </a:p>
          <a:p>
            <a:pPr indent="0" lvl="0" marL="0" rtl="0" algn="l">
              <a:spcBef>
                <a:spcPts val="1000"/>
              </a:spcBef>
              <a:spcAft>
                <a:spcPts val="0"/>
              </a:spcAft>
              <a:buNone/>
            </a:pPr>
            <a:r>
              <a:rPr lang="en-US" sz="2000"/>
              <a:t>Lunch</a:t>
            </a:r>
            <a:endParaRPr sz="2000"/>
          </a:p>
          <a:p>
            <a:pPr indent="0" lvl="0" marL="0" rtl="0" algn="l">
              <a:spcBef>
                <a:spcPts val="1000"/>
              </a:spcBef>
              <a:spcAft>
                <a:spcPts val="0"/>
              </a:spcAft>
              <a:buNone/>
            </a:pPr>
            <a:r>
              <a:rPr lang="en-US" sz="2000"/>
              <a:t>Adjourn</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308850" y="136003"/>
            <a:ext cx="10515300" cy="904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4400"/>
              <a:buFont typeface="Calibri"/>
              <a:buNone/>
            </a:pPr>
            <a:r>
              <a:rPr lang="en-US">
                <a:solidFill>
                  <a:srgbClr val="0070C0"/>
                </a:solidFill>
              </a:rPr>
              <a:t>Eval topics (Franck, Sandeep)</a:t>
            </a:r>
            <a:endParaRPr/>
          </a:p>
        </p:txBody>
      </p:sp>
      <p:sp>
        <p:nvSpPr>
          <p:cNvPr id="212" name="Google Shape;212;p10"/>
          <p:cNvSpPr txBox="1"/>
          <p:nvPr/>
        </p:nvSpPr>
        <p:spPr>
          <a:xfrm>
            <a:off x="419400" y="916300"/>
            <a:ext cx="11353200" cy="5837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b="1" lang="en-US" sz="1800">
                <a:solidFill>
                  <a:srgbClr val="0070C0"/>
                </a:solidFill>
                <a:latin typeface="Calibri"/>
                <a:ea typeface="Calibri"/>
                <a:cs typeface="Calibri"/>
                <a:sym typeface="Calibri"/>
              </a:rPr>
              <a:t>Robust, rigorous, comprehensive evaluation is critical</a:t>
            </a:r>
            <a:r>
              <a:rPr lang="en-US" sz="1800">
                <a:solidFill>
                  <a:schemeClr val="dk1"/>
                </a:solidFill>
                <a:latin typeface="Calibri"/>
                <a:ea typeface="Calibri"/>
                <a:cs typeface="Calibri"/>
                <a:sym typeface="Calibri"/>
              </a:rPr>
              <a:t> to establish scientific user </a:t>
            </a:r>
            <a:r>
              <a:rPr b="1" lang="en-US" sz="1800">
                <a:solidFill>
                  <a:srgbClr val="0070C0"/>
                </a:solidFill>
                <a:latin typeface="Calibri"/>
                <a:ea typeface="Calibri"/>
                <a:cs typeface="Calibri"/>
                <a:sym typeface="Calibri"/>
              </a:rPr>
              <a:t>trust</a:t>
            </a:r>
            <a:r>
              <a:rPr lang="en-US" sz="1800">
                <a:solidFill>
                  <a:schemeClr val="dk1"/>
                </a:solidFill>
                <a:latin typeface="Calibri"/>
                <a:ea typeface="Calibri"/>
                <a:cs typeface="Calibri"/>
                <a:sym typeface="Calibri"/>
              </a:rPr>
              <a:t> in LLMs to assist research</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800">
                <a:solidFill>
                  <a:srgbClr val="0070C0"/>
                </a:solidFill>
                <a:latin typeface="Calibri"/>
                <a:ea typeface="Calibri"/>
                <a:cs typeface="Calibri"/>
                <a:sym typeface="Calibri"/>
              </a:rPr>
              <a:t>Only very few available benchmarks specifically are related to science.</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US" sz="1800">
                <a:solidFill>
                  <a:schemeClr val="dk1"/>
                </a:solidFill>
                <a:latin typeface="Calibri"/>
                <a:ea typeface="Calibri"/>
                <a:cs typeface="Calibri"/>
                <a:sym typeface="Calibri"/>
              </a:rPr>
              <a:t>Establishing LLM benchmarks for science requires the </a:t>
            </a:r>
            <a:r>
              <a:rPr lang="en-US" sz="1800">
                <a:solidFill>
                  <a:srgbClr val="0070C0"/>
                </a:solidFill>
                <a:latin typeface="Calibri"/>
                <a:ea typeface="Calibri"/>
                <a:cs typeface="Calibri"/>
                <a:sym typeface="Calibri"/>
              </a:rPr>
              <a:t>identification of how scientists will actually use LLMs </a:t>
            </a:r>
            <a:endParaRPr sz="1800">
              <a:solidFill>
                <a:srgbClr val="0070C0"/>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800">
                <a:solidFill>
                  <a:srgbClr val="0070C0"/>
                </a:solidFill>
                <a:latin typeface="Calibri"/>
                <a:ea typeface="Calibri"/>
                <a:cs typeface="Calibri"/>
                <a:sym typeface="Calibri"/>
              </a:rPr>
              <a:t>We will discuss the methods, techniques, and challenges of LLMs skills, trustworthiness, and safety evaluation for science applications.</a:t>
            </a:r>
            <a:r>
              <a:rPr lang="en-US" sz="1800">
                <a:solidFill>
                  <a:schemeClr val="dk1"/>
                </a:solidFill>
                <a:latin typeface="Calibri"/>
                <a:ea typeface="Calibri"/>
                <a:cs typeface="Calibri"/>
                <a:sym typeface="Calibri"/>
              </a:rPr>
              <a:t> We will also discuss the related efforts in the </a:t>
            </a:r>
            <a:r>
              <a:rPr lang="en-US" sz="1800">
                <a:solidFill>
                  <a:srgbClr val="0070C0"/>
                </a:solidFill>
                <a:latin typeface="Calibri"/>
                <a:ea typeface="Calibri"/>
                <a:cs typeface="Calibri"/>
                <a:sym typeface="Calibri"/>
              </a:rPr>
              <a:t>multilingual</a:t>
            </a:r>
            <a:r>
              <a:rPr lang="en-US" sz="1800">
                <a:solidFill>
                  <a:schemeClr val="dk1"/>
                </a:solidFill>
                <a:latin typeface="Calibri"/>
                <a:ea typeface="Calibri"/>
                <a:cs typeface="Calibri"/>
                <a:sym typeface="Calibri"/>
              </a:rPr>
              <a:t> (Spanish, European, English).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US" sz="1800">
                <a:solidFill>
                  <a:srgbClr val="0070C0"/>
                </a:solidFill>
                <a:latin typeface="Calibri"/>
                <a:ea typeface="Calibri"/>
                <a:cs typeface="Calibri"/>
                <a:sym typeface="Calibri"/>
              </a:rPr>
              <a:t>Objectives for this Hackathon</a:t>
            </a:r>
            <a:endParaRPr b="1" i="1" sz="1800">
              <a:solidFill>
                <a:srgbClr val="0070C0"/>
              </a:solidFill>
              <a:latin typeface="Calibri"/>
              <a:ea typeface="Calibri"/>
              <a:cs typeface="Calibri"/>
              <a:sym typeface="Calibri"/>
            </a:endParaRPr>
          </a:p>
          <a:p>
            <a:pPr indent="-342900" lvl="0" marL="457200" rtl="0" algn="l">
              <a:lnSpc>
                <a:spcPct val="115000"/>
              </a:lnSpc>
              <a:spcBef>
                <a:spcPts val="400"/>
              </a:spcBef>
              <a:spcAft>
                <a:spcPts val="0"/>
              </a:spcAft>
              <a:buClr>
                <a:schemeClr val="dk1"/>
              </a:buClr>
              <a:buSzPts val="1800"/>
              <a:buFont typeface="Calibri"/>
              <a:buChar char="●"/>
            </a:pPr>
            <a:r>
              <a:rPr lang="en-US" sz="1800">
                <a:solidFill>
                  <a:srgbClr val="0070C0"/>
                </a:solidFill>
                <a:latin typeface="Calibri"/>
                <a:ea typeface="Calibri"/>
                <a:cs typeface="Calibri"/>
                <a:sym typeface="Calibri"/>
              </a:rPr>
              <a:t>Review the current method to identify LLMs use cases</a:t>
            </a:r>
            <a:r>
              <a:rPr lang="en-US" sz="1800">
                <a:solidFill>
                  <a:schemeClr val="dk1"/>
                </a:solidFill>
                <a:latin typeface="Calibri"/>
                <a:ea typeface="Calibri"/>
                <a:cs typeface="Calibri"/>
                <a:sym typeface="Calibri"/>
              </a:rPr>
              <a:t> in the scientific context.</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rgbClr val="0070C0"/>
                </a:solidFill>
                <a:latin typeface="Calibri"/>
                <a:ea typeface="Calibri"/>
                <a:cs typeface="Calibri"/>
                <a:sym typeface="Calibri"/>
              </a:rPr>
              <a:t>Identifying a multi-faceted/multi level evaluation methodology</a:t>
            </a:r>
            <a:r>
              <a:rPr lang="en-US" sz="1800">
                <a:solidFill>
                  <a:schemeClr val="dk1"/>
                </a:solidFill>
                <a:latin typeface="Calibri"/>
                <a:ea typeface="Calibri"/>
                <a:cs typeface="Calibri"/>
                <a:sym typeface="Calibri"/>
              </a:rPr>
              <a:t> that can be shared from various domains.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rgbClr val="0070C0"/>
                </a:solidFill>
                <a:latin typeface="Calibri"/>
                <a:ea typeface="Calibri"/>
                <a:cs typeface="Calibri"/>
                <a:sym typeface="Calibri"/>
              </a:rPr>
              <a:t>Discuss existing benchmarks</a:t>
            </a:r>
            <a:r>
              <a:rPr lang="en-US" sz="1800">
                <a:solidFill>
                  <a:schemeClr val="dk1"/>
                </a:solidFill>
                <a:latin typeface="Calibri"/>
                <a:ea typeface="Calibri"/>
                <a:cs typeface="Calibri"/>
                <a:sym typeface="Calibri"/>
              </a:rPr>
              <a:t> for science.</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Review approaches to </a:t>
            </a:r>
            <a:r>
              <a:rPr lang="en-US" sz="1800">
                <a:solidFill>
                  <a:srgbClr val="0070C0"/>
                </a:solidFill>
                <a:latin typeface="Calibri"/>
                <a:ea typeface="Calibri"/>
                <a:cs typeface="Calibri"/>
                <a:sym typeface="Calibri"/>
              </a:rPr>
              <a:t>detect hallucination including subtle ones.</a:t>
            </a:r>
            <a:endParaRPr sz="1800">
              <a:solidFill>
                <a:srgbClr val="0070C0"/>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Present </a:t>
            </a:r>
            <a:r>
              <a:rPr lang="en-US" sz="1800">
                <a:solidFill>
                  <a:srgbClr val="0070C0"/>
                </a:solidFill>
                <a:latin typeface="Calibri"/>
                <a:ea typeface="Calibri"/>
                <a:cs typeface="Calibri"/>
                <a:sym typeface="Calibri"/>
              </a:rPr>
              <a:t>Argonne’s Multiple Choice Question (MCQ) initiative </a:t>
            </a:r>
            <a:r>
              <a:rPr lang="en-US" sz="1800">
                <a:solidFill>
                  <a:schemeClr val="dk1"/>
                </a:solidFill>
                <a:latin typeface="Calibri"/>
                <a:ea typeface="Calibri"/>
                <a:cs typeface="Calibri"/>
                <a:sym typeface="Calibri"/>
              </a:rPr>
              <a:t>and the challenge of generating/validating MCQs.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Identifying new perspectives needed for </a:t>
            </a:r>
            <a:r>
              <a:rPr lang="en-US" sz="1800">
                <a:solidFill>
                  <a:srgbClr val="0070C0"/>
                </a:solidFill>
                <a:latin typeface="Calibri"/>
                <a:ea typeface="Calibri"/>
                <a:cs typeface="Calibri"/>
                <a:sym typeface="Calibri"/>
              </a:rPr>
              <a:t>red-teaming AI models</a:t>
            </a:r>
            <a:r>
              <a:rPr lang="en-US" sz="1800">
                <a:solidFill>
                  <a:schemeClr val="dk1"/>
                </a:solidFill>
                <a:latin typeface="Calibri"/>
                <a:ea typeface="Calibri"/>
                <a:cs typeface="Calibri"/>
                <a:sym typeface="Calibri"/>
              </a:rPr>
              <a:t>, to mitigate potential risks and align with industry-standard safety benchmarks to develop </a:t>
            </a:r>
            <a:r>
              <a:rPr lang="en-US" sz="1800">
                <a:solidFill>
                  <a:srgbClr val="0070C0"/>
                </a:solidFill>
                <a:latin typeface="Calibri"/>
                <a:ea typeface="Calibri"/>
                <a:cs typeface="Calibri"/>
                <a:sym typeface="Calibri"/>
              </a:rPr>
              <a:t>safe and secure AI for science</a:t>
            </a:r>
            <a:r>
              <a:rPr lang="en-US" sz="1800">
                <a:solidFill>
                  <a:srgbClr val="1155CC"/>
                </a:solidFill>
                <a:latin typeface="Calibri"/>
                <a:ea typeface="Calibri"/>
                <a:cs typeface="Calibri"/>
                <a:sym typeface="Calibri"/>
              </a:rPr>
              <a:t>.</a:t>
            </a:r>
            <a:endParaRPr sz="1800">
              <a:solidFill>
                <a:srgbClr val="1155CC"/>
              </a:solidFill>
              <a:latin typeface="Calibri"/>
              <a:ea typeface="Calibri"/>
              <a:cs typeface="Calibri"/>
              <a:sym typeface="Calibri"/>
            </a:endParaRPr>
          </a:p>
          <a:p>
            <a:pPr indent="-342900" lvl="0" marL="457200" rtl="0" algn="l">
              <a:lnSpc>
                <a:spcPct val="115000"/>
              </a:lnSpc>
              <a:spcBef>
                <a:spcPts val="0"/>
              </a:spcBef>
              <a:spcAft>
                <a:spcPts val="0"/>
              </a:spcAft>
              <a:buClr>
                <a:srgbClr val="212121"/>
              </a:buClr>
              <a:buSzPts val="1800"/>
              <a:buFont typeface="Calibri"/>
              <a:buChar char="●"/>
            </a:pPr>
            <a:r>
              <a:rPr lang="en-US" sz="1800">
                <a:solidFill>
                  <a:srgbClr val="0070C0"/>
                </a:solidFill>
                <a:latin typeface="Calibri"/>
                <a:ea typeface="Calibri"/>
                <a:cs typeface="Calibri"/>
                <a:sym typeface="Calibri"/>
              </a:rPr>
              <a:t>Identify good attack prompts</a:t>
            </a:r>
            <a:r>
              <a:rPr lang="en-US" sz="1800">
                <a:solidFill>
                  <a:srgbClr val="212121"/>
                </a:solidFill>
                <a:latin typeface="Calibri"/>
                <a:ea typeface="Calibri"/>
                <a:cs typeface="Calibri"/>
                <a:sym typeface="Calibri"/>
              </a:rPr>
              <a:t> that work well for science redteaming and other optimization, embedding and diversity techniques to generate successful prompts</a:t>
            </a:r>
            <a:endParaRPr sz="1800">
              <a:solidFill>
                <a:srgbClr val="212121"/>
              </a:solidFill>
              <a:latin typeface="Calibri"/>
              <a:ea typeface="Calibri"/>
              <a:cs typeface="Calibri"/>
              <a:sym typeface="Calibri"/>
            </a:endParaRPr>
          </a:p>
          <a:p>
            <a:pPr indent="-342900" lvl="0" marL="457200" rtl="0" algn="l">
              <a:lnSpc>
                <a:spcPct val="115000"/>
              </a:lnSpc>
              <a:spcBef>
                <a:spcPts val="0"/>
              </a:spcBef>
              <a:spcAft>
                <a:spcPts val="0"/>
              </a:spcAft>
              <a:buClr>
                <a:srgbClr val="212121"/>
              </a:buClr>
              <a:buSzPts val="1800"/>
              <a:buFont typeface="Calibri"/>
              <a:buChar char="●"/>
            </a:pPr>
            <a:r>
              <a:rPr lang="en-US" sz="1800">
                <a:solidFill>
                  <a:srgbClr val="212121"/>
                </a:solidFill>
                <a:latin typeface="Calibri"/>
                <a:ea typeface="Calibri"/>
                <a:cs typeface="Calibri"/>
                <a:sym typeface="Calibri"/>
              </a:rPr>
              <a:t>Creation of </a:t>
            </a:r>
            <a:r>
              <a:rPr lang="en-US" sz="1800">
                <a:solidFill>
                  <a:srgbClr val="0070C0"/>
                </a:solidFill>
                <a:latin typeface="Calibri"/>
                <a:ea typeface="Calibri"/>
                <a:cs typeface="Calibri"/>
                <a:sym typeface="Calibri"/>
              </a:rPr>
              <a:t>proxy benchmarks for sensitive science areas </a:t>
            </a:r>
            <a:endParaRPr sz="1800">
              <a:solidFill>
                <a:srgbClr val="0070C0"/>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rgbClr val="0070C0"/>
                </a:solidFill>
                <a:latin typeface="Calibri"/>
                <a:ea typeface="Calibri"/>
                <a:cs typeface="Calibri"/>
                <a:sym typeface="Calibri"/>
              </a:rPr>
              <a:t>Create a charter and review potential members for an international structure</a:t>
            </a:r>
            <a:r>
              <a:rPr lang="en-US" sz="1800">
                <a:solidFill>
                  <a:schemeClr val="dk1"/>
                </a:solidFill>
                <a:latin typeface="Calibri"/>
                <a:ea typeface="Calibri"/>
                <a:cs typeface="Calibri"/>
                <a:sym typeface="Calibri"/>
              </a:rPr>
              <a:t> similar to what has been done for large-scale science projects, with co-chairs and representation from multiple scientific domains.</a:t>
            </a:r>
            <a:endParaRPr sz="3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f9f89350c7_0_43"/>
          <p:cNvSpPr txBox="1"/>
          <p:nvPr>
            <p:ph type="title"/>
          </p:nvPr>
        </p:nvSpPr>
        <p:spPr>
          <a:xfrm>
            <a:off x="379675" y="148492"/>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70C0"/>
                </a:solidFill>
              </a:rPr>
              <a:t> Eval Track </a:t>
            </a:r>
            <a:r>
              <a:rPr lang="en-US">
                <a:solidFill>
                  <a:srgbClr val="0070C0"/>
                </a:solidFill>
              </a:rPr>
              <a:t>Schedule Overview</a:t>
            </a:r>
            <a:endParaRPr>
              <a:solidFill>
                <a:srgbClr val="0070C0"/>
              </a:solidFill>
            </a:endParaRPr>
          </a:p>
        </p:txBody>
      </p:sp>
      <p:sp>
        <p:nvSpPr>
          <p:cNvPr id="218" name="Google Shape;218;g2f9f89350c7_0_43"/>
          <p:cNvSpPr txBox="1"/>
          <p:nvPr>
            <p:ph idx="1" type="body"/>
          </p:nvPr>
        </p:nvSpPr>
        <p:spPr>
          <a:xfrm>
            <a:off x="415600" y="927025"/>
            <a:ext cx="34338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Wednesday (PM)</a:t>
            </a:r>
            <a:endParaRPr b="1"/>
          </a:p>
          <a:p>
            <a:pPr indent="0" lvl="0" marL="0" rtl="0" algn="l">
              <a:spcBef>
                <a:spcPts val="1000"/>
              </a:spcBef>
              <a:spcAft>
                <a:spcPts val="0"/>
              </a:spcAft>
              <a:buNone/>
            </a:pPr>
            <a:r>
              <a:rPr lang="en-US" sz="1900"/>
              <a:t>Session 1: </a:t>
            </a:r>
            <a:endParaRPr sz="1900"/>
          </a:p>
          <a:p>
            <a:pPr indent="-349250" lvl="0" marL="457200" rtl="0" algn="l">
              <a:spcBef>
                <a:spcPts val="1000"/>
              </a:spcBef>
              <a:spcAft>
                <a:spcPts val="0"/>
              </a:spcAft>
              <a:buSzPts val="1900"/>
              <a:buChar char="•"/>
            </a:pPr>
            <a:r>
              <a:rPr lang="en-US" sz="1900"/>
              <a:t>State of the Eval</a:t>
            </a:r>
            <a:endParaRPr sz="1900"/>
          </a:p>
          <a:p>
            <a:pPr indent="0" lvl="0" marL="0" rtl="0" algn="l">
              <a:spcBef>
                <a:spcPts val="1000"/>
              </a:spcBef>
              <a:spcAft>
                <a:spcPts val="0"/>
              </a:spcAft>
              <a:buNone/>
            </a:pPr>
            <a:r>
              <a:rPr lang="en-US" sz="1900"/>
              <a:t>Break</a:t>
            </a:r>
            <a:endParaRPr sz="1900"/>
          </a:p>
          <a:p>
            <a:pPr indent="0" lvl="0" marL="0" rtl="0" algn="l">
              <a:spcBef>
                <a:spcPts val="1000"/>
              </a:spcBef>
              <a:spcAft>
                <a:spcPts val="0"/>
              </a:spcAft>
              <a:buNone/>
            </a:pPr>
            <a:r>
              <a:rPr lang="en-US" sz="1900"/>
              <a:t>Session 2: </a:t>
            </a:r>
            <a:endParaRPr sz="1900"/>
          </a:p>
          <a:p>
            <a:pPr indent="-349250" lvl="0" marL="457200" rtl="0" algn="l">
              <a:spcBef>
                <a:spcPts val="1000"/>
              </a:spcBef>
              <a:spcAft>
                <a:spcPts val="0"/>
              </a:spcAft>
              <a:buSzPts val="1900"/>
              <a:buChar char="•"/>
            </a:pPr>
            <a:r>
              <a:rPr lang="en-US" sz="1900"/>
              <a:t>Multi-Choice Questions</a:t>
            </a:r>
            <a:endParaRPr sz="1900"/>
          </a:p>
          <a:p>
            <a:pPr indent="-349250" lvl="0" marL="457200" rtl="0" algn="l">
              <a:spcBef>
                <a:spcPts val="0"/>
              </a:spcBef>
              <a:spcAft>
                <a:spcPts val="0"/>
              </a:spcAft>
              <a:buSzPts val="1900"/>
              <a:buChar char="•"/>
            </a:pPr>
            <a:r>
              <a:rPr lang="en-US" sz="1900"/>
              <a:t>Add “thinking time” as</a:t>
            </a:r>
            <a:br>
              <a:rPr lang="en-US" sz="1900"/>
            </a:br>
            <a:r>
              <a:rPr lang="en-US" sz="1900"/>
              <a:t>a new metric</a:t>
            </a:r>
            <a:endParaRPr sz="1900"/>
          </a:p>
          <a:p>
            <a:pPr indent="-349250" lvl="0" marL="457200" rtl="0" algn="l">
              <a:spcBef>
                <a:spcPts val="0"/>
              </a:spcBef>
              <a:spcAft>
                <a:spcPts val="0"/>
              </a:spcAft>
              <a:buSzPts val="1900"/>
              <a:buChar char="•"/>
            </a:pPr>
            <a:r>
              <a:rPr lang="en-US" sz="1900"/>
              <a:t>Definition of difficulty and way forward</a:t>
            </a:r>
            <a:endParaRPr sz="19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a:p>
        </p:txBody>
      </p:sp>
      <p:sp>
        <p:nvSpPr>
          <p:cNvPr id="219" name="Google Shape;219;g2f9f89350c7_0_43"/>
          <p:cNvSpPr txBox="1"/>
          <p:nvPr>
            <p:ph idx="1" type="body"/>
          </p:nvPr>
        </p:nvSpPr>
        <p:spPr>
          <a:xfrm>
            <a:off x="4178575" y="927025"/>
            <a:ext cx="3762900" cy="5415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r>
              <a:rPr b="1" lang="en-US"/>
              <a:t>Thursday (AM+PM)</a:t>
            </a:r>
            <a:endParaRPr b="1"/>
          </a:p>
          <a:p>
            <a:pPr indent="0" lvl="0" marL="0" rtl="0" algn="l">
              <a:spcBef>
                <a:spcPts val="1000"/>
              </a:spcBef>
              <a:spcAft>
                <a:spcPts val="0"/>
              </a:spcAft>
              <a:buNone/>
            </a:pPr>
            <a:r>
              <a:rPr lang="en-US" sz="1900"/>
              <a:t>Session 3-4: Data and Eval for </a:t>
            </a:r>
            <a:endParaRPr sz="1900"/>
          </a:p>
          <a:p>
            <a:pPr indent="-349250" lvl="0" marL="457200" rtl="0" algn="l">
              <a:spcBef>
                <a:spcPts val="1000"/>
              </a:spcBef>
              <a:spcAft>
                <a:spcPts val="0"/>
              </a:spcAft>
              <a:buSzPts val="1900"/>
              <a:buChar char="•"/>
            </a:pPr>
            <a:r>
              <a:rPr lang="en-US" sz="1900"/>
              <a:t>Multimodal</a:t>
            </a:r>
            <a:endParaRPr sz="1900"/>
          </a:p>
          <a:p>
            <a:pPr indent="0" lvl="0" marL="0" rtl="0" algn="l">
              <a:spcBef>
                <a:spcPts val="1000"/>
              </a:spcBef>
              <a:spcAft>
                <a:spcPts val="0"/>
              </a:spcAft>
              <a:buNone/>
            </a:pPr>
            <a:r>
              <a:rPr lang="en-US" sz="1900"/>
              <a:t>Lunch</a:t>
            </a:r>
            <a:endParaRPr sz="1900"/>
          </a:p>
          <a:p>
            <a:pPr indent="0" lvl="0" marL="0" rtl="0" algn="l">
              <a:spcBef>
                <a:spcPts val="1000"/>
              </a:spcBef>
              <a:spcAft>
                <a:spcPts val="0"/>
              </a:spcAft>
              <a:buNone/>
            </a:pPr>
            <a:r>
              <a:rPr lang="en-US" sz="1900"/>
              <a:t>Session 5: </a:t>
            </a:r>
            <a:endParaRPr sz="1900"/>
          </a:p>
          <a:p>
            <a:pPr indent="-349250" lvl="0" marL="457200" rtl="0" algn="l">
              <a:lnSpc>
                <a:spcPct val="115000"/>
              </a:lnSpc>
              <a:spcBef>
                <a:spcPts val="0"/>
              </a:spcBef>
              <a:spcAft>
                <a:spcPts val="0"/>
              </a:spcAft>
              <a:buSzPts val="1900"/>
              <a:buChar char="•"/>
            </a:pPr>
            <a:r>
              <a:rPr lang="en-US" sz="1900"/>
              <a:t>AI Risk, Trustworthiness and Reliability (Safety Evaluation and Red-teaming)</a:t>
            </a:r>
            <a:endParaRPr sz="1900"/>
          </a:p>
          <a:p>
            <a:pPr indent="0" lvl="0" marL="0" rtl="0" algn="l">
              <a:spcBef>
                <a:spcPts val="1000"/>
              </a:spcBef>
              <a:spcAft>
                <a:spcPts val="0"/>
              </a:spcAft>
              <a:buNone/>
            </a:pPr>
            <a:r>
              <a:rPr lang="en-US" sz="1900"/>
              <a:t>Break</a:t>
            </a:r>
            <a:endParaRPr sz="1900"/>
          </a:p>
          <a:p>
            <a:pPr indent="0" lvl="0" marL="0" rtl="0" algn="l">
              <a:spcBef>
                <a:spcPts val="1000"/>
              </a:spcBef>
              <a:spcAft>
                <a:spcPts val="0"/>
              </a:spcAft>
              <a:buNone/>
            </a:pPr>
            <a:r>
              <a:rPr lang="en-US" sz="1900"/>
              <a:t>Session 6: </a:t>
            </a:r>
            <a:endParaRPr sz="1900"/>
          </a:p>
          <a:p>
            <a:pPr indent="-349250" lvl="0" marL="457200" rtl="0" algn="l">
              <a:lnSpc>
                <a:spcPct val="115000"/>
              </a:lnSpc>
              <a:spcBef>
                <a:spcPts val="0"/>
              </a:spcBef>
              <a:spcAft>
                <a:spcPts val="0"/>
              </a:spcAft>
              <a:buSzPts val="1900"/>
              <a:buChar char="•"/>
            </a:pPr>
            <a:r>
              <a:rPr lang="en-US" sz="1900"/>
              <a:t>Creation of proxy safety benchmarks</a:t>
            </a:r>
            <a:endParaRPr sz="1900"/>
          </a:p>
          <a:p>
            <a:pPr indent="-349250" lvl="0" marL="457200" rtl="0" algn="l">
              <a:lnSpc>
                <a:spcPct val="115000"/>
              </a:lnSpc>
              <a:spcBef>
                <a:spcPts val="0"/>
              </a:spcBef>
              <a:spcAft>
                <a:spcPts val="0"/>
              </a:spcAft>
              <a:buSzPts val="1900"/>
              <a:buChar char="•"/>
            </a:pPr>
            <a:r>
              <a:rPr lang="en-US" sz="1900"/>
              <a:t>Reliability Metrics, Uncertainty Quantification and Hallucination detection</a:t>
            </a:r>
            <a:endParaRPr sz="1900"/>
          </a:p>
          <a:p>
            <a:pPr indent="-349250" lvl="0" marL="457200" rtl="0" algn="l">
              <a:lnSpc>
                <a:spcPct val="115000"/>
              </a:lnSpc>
              <a:spcBef>
                <a:spcPts val="0"/>
              </a:spcBef>
              <a:spcAft>
                <a:spcPts val="0"/>
              </a:spcAft>
              <a:buSzPts val="1900"/>
              <a:buChar char="•"/>
            </a:pPr>
            <a:r>
              <a:rPr lang="en-US" sz="1900"/>
              <a:t>multimodal models</a:t>
            </a:r>
            <a:endParaRPr sz="1900"/>
          </a:p>
        </p:txBody>
      </p:sp>
      <p:sp>
        <p:nvSpPr>
          <p:cNvPr id="220" name="Google Shape;220;g2f9f89350c7_0_43"/>
          <p:cNvSpPr txBox="1"/>
          <p:nvPr>
            <p:ph idx="1" type="body"/>
          </p:nvPr>
        </p:nvSpPr>
        <p:spPr>
          <a:xfrm>
            <a:off x="7941533" y="927033"/>
            <a:ext cx="37629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Friday (AM)</a:t>
            </a:r>
            <a:endParaRPr b="1"/>
          </a:p>
          <a:p>
            <a:pPr indent="0" lvl="0" marL="0" rtl="0" algn="l">
              <a:spcBef>
                <a:spcPts val="1000"/>
              </a:spcBef>
              <a:spcAft>
                <a:spcPts val="0"/>
              </a:spcAft>
              <a:buNone/>
            </a:pPr>
            <a:r>
              <a:rPr lang="en-US" sz="2000"/>
              <a:t>Session 7: </a:t>
            </a:r>
            <a:endParaRPr sz="2000"/>
          </a:p>
          <a:p>
            <a:pPr indent="-349250" lvl="0" marL="457200" rtl="0" algn="l">
              <a:lnSpc>
                <a:spcPct val="115000"/>
              </a:lnSpc>
              <a:spcBef>
                <a:spcPts val="0"/>
              </a:spcBef>
              <a:spcAft>
                <a:spcPts val="0"/>
              </a:spcAft>
              <a:buSzPts val="1900"/>
              <a:buChar char="•"/>
            </a:pPr>
            <a:r>
              <a:rPr lang="en-US" sz="1900"/>
              <a:t>Gap identification, proposed direction, collaborations</a:t>
            </a:r>
            <a:endParaRPr sz="1900"/>
          </a:p>
          <a:p>
            <a:pPr indent="-349250" lvl="0" marL="457200" rtl="0" algn="l">
              <a:lnSpc>
                <a:spcPct val="115000"/>
              </a:lnSpc>
              <a:spcBef>
                <a:spcPts val="0"/>
              </a:spcBef>
              <a:spcAft>
                <a:spcPts val="0"/>
              </a:spcAft>
              <a:buSzPts val="1900"/>
              <a:buChar char="•"/>
            </a:pPr>
            <a:r>
              <a:rPr lang="en-US" sz="1900"/>
              <a:t>Roadmapping Skills</a:t>
            </a:r>
            <a:endParaRPr sz="1900"/>
          </a:p>
          <a:p>
            <a:pPr indent="-349250" lvl="0" marL="457200" rtl="0" algn="l">
              <a:lnSpc>
                <a:spcPct val="115000"/>
              </a:lnSpc>
              <a:spcBef>
                <a:spcPts val="0"/>
              </a:spcBef>
              <a:spcAft>
                <a:spcPts val="0"/>
              </a:spcAft>
              <a:buSzPts val="1900"/>
              <a:buChar char="•"/>
            </a:pPr>
            <a:r>
              <a:rPr lang="en-US" sz="1900"/>
              <a:t>Roadmapping Safety</a:t>
            </a:r>
            <a:endParaRPr sz="1900"/>
          </a:p>
          <a:p>
            <a:pPr indent="0" lvl="0" marL="0" rtl="0" algn="l">
              <a:spcBef>
                <a:spcPts val="1000"/>
              </a:spcBef>
              <a:spcAft>
                <a:spcPts val="0"/>
              </a:spcAft>
              <a:buNone/>
            </a:pPr>
            <a:r>
              <a:rPr lang="en-US" sz="2000"/>
              <a:t>Lunch</a:t>
            </a:r>
            <a:endParaRPr sz="2000"/>
          </a:p>
          <a:p>
            <a:pPr indent="0" lvl="0" marL="0" rtl="0" algn="l">
              <a:spcBef>
                <a:spcPts val="1000"/>
              </a:spcBef>
              <a:spcAft>
                <a:spcPts val="0"/>
              </a:spcAft>
              <a:buNone/>
            </a:pPr>
            <a:r>
              <a:rPr lang="en-US" sz="2000"/>
              <a:t>Adjourn</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529600" y="133678"/>
            <a:ext cx="10515300" cy="904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4400"/>
              <a:buFont typeface="Calibri"/>
              <a:buNone/>
            </a:pPr>
            <a:r>
              <a:rPr lang="en-US">
                <a:solidFill>
                  <a:srgbClr val="0070C0"/>
                </a:solidFill>
              </a:rPr>
              <a:t>Model topics (Murali, Venkat)</a:t>
            </a:r>
            <a:endParaRPr/>
          </a:p>
        </p:txBody>
      </p:sp>
      <p:sp>
        <p:nvSpPr>
          <p:cNvPr id="226" name="Google Shape;226;p11"/>
          <p:cNvSpPr txBox="1"/>
          <p:nvPr/>
        </p:nvSpPr>
        <p:spPr>
          <a:xfrm>
            <a:off x="529601" y="1038175"/>
            <a:ext cx="11227800" cy="5761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lang="en-US" sz="2000">
                <a:solidFill>
                  <a:srgbClr val="1155CC"/>
                </a:solidFill>
                <a:latin typeface="Calibri"/>
                <a:ea typeface="Calibri"/>
                <a:cs typeface="Calibri"/>
                <a:sym typeface="Calibri"/>
              </a:rPr>
              <a:t>Architectures for LLMs are continuously evolving</a:t>
            </a:r>
            <a:r>
              <a:rPr lang="en-US" sz="2000">
                <a:solidFill>
                  <a:schemeClr val="dk1"/>
                </a:solidFill>
                <a:latin typeface="Calibri"/>
                <a:ea typeface="Calibri"/>
                <a:cs typeface="Calibri"/>
                <a:sym typeface="Calibri"/>
              </a:rPr>
              <a:t> with variants of transformers, their mixture-of-experts-based extensions, and state-space models are developed at a </a:t>
            </a:r>
            <a:r>
              <a:rPr lang="en-US" sz="2000">
                <a:solidFill>
                  <a:schemeClr val="dk1"/>
                </a:solidFill>
                <a:latin typeface="Calibri"/>
                <a:ea typeface="Calibri"/>
                <a:cs typeface="Calibri"/>
                <a:sym typeface="Calibri"/>
              </a:rPr>
              <a:t>rapid</a:t>
            </a:r>
            <a:r>
              <a:rPr lang="en-US" sz="2000">
                <a:solidFill>
                  <a:schemeClr val="dk1"/>
                </a:solidFill>
                <a:latin typeface="Calibri"/>
                <a:ea typeface="Calibri"/>
                <a:cs typeface="Calibri"/>
                <a:sym typeface="Calibri"/>
              </a:rPr>
              <a:t> pace. Frameworks such as Megatron-LM and DeepSpeed, and their various forks each cover a different subset of architectures, distributed parallelism, and compute/memory/IO optimizations. </a:t>
            </a:r>
            <a:r>
              <a:rPr lang="en-US" sz="2000">
                <a:solidFill>
                  <a:srgbClr val="1155CC"/>
                </a:solidFill>
                <a:latin typeface="Calibri"/>
                <a:ea typeface="Calibri"/>
                <a:cs typeface="Calibri"/>
                <a:sym typeface="Calibri"/>
              </a:rPr>
              <a:t>Determining the optimal architecture for training a trillion parameter model on scientific data, and the best framework to accomplish this on today’s Exascale platforms is critical</a:t>
            </a:r>
            <a:r>
              <a:rPr lang="en-US" sz="2000">
                <a:solidFill>
                  <a:schemeClr val="dk1"/>
                </a:solidFill>
                <a:latin typeface="Calibri"/>
                <a:ea typeface="Calibri"/>
                <a:cs typeface="Calibri"/>
                <a:sym typeface="Calibri"/>
              </a:rPr>
              <a:t> for the creation of a new class of AI models for a broad range of scientific applications.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US" sz="2000">
                <a:solidFill>
                  <a:srgbClr val="1155CC"/>
                </a:solidFill>
                <a:latin typeface="Calibri"/>
                <a:ea typeface="Calibri"/>
                <a:cs typeface="Calibri"/>
                <a:sym typeface="Calibri"/>
              </a:rPr>
              <a:t>Objectives for this Hackathon</a:t>
            </a:r>
            <a:endParaRPr b="1" i="1" sz="2000">
              <a:solidFill>
                <a:srgbClr val="1155CC"/>
              </a:solidFill>
              <a:latin typeface="Calibri"/>
              <a:ea typeface="Calibri"/>
              <a:cs typeface="Calibri"/>
              <a:sym typeface="Calibri"/>
            </a:endParaRPr>
          </a:p>
          <a:p>
            <a:pPr indent="-355600" lvl="0" marL="457200" rtl="0" algn="l">
              <a:lnSpc>
                <a:spcPct val="115000"/>
              </a:lnSpc>
              <a:spcBef>
                <a:spcPts val="400"/>
              </a:spcBef>
              <a:spcAft>
                <a:spcPts val="0"/>
              </a:spcAft>
              <a:buClr>
                <a:schemeClr val="dk1"/>
              </a:buClr>
              <a:buSzPts val="2000"/>
              <a:buFont typeface="Calibri"/>
              <a:buChar char="●"/>
            </a:pPr>
            <a:r>
              <a:rPr lang="en-US" sz="2000">
                <a:solidFill>
                  <a:srgbClr val="1155CC"/>
                </a:solidFill>
                <a:latin typeface="Calibri"/>
                <a:ea typeface="Calibri"/>
                <a:cs typeface="Calibri"/>
                <a:sym typeface="Calibri"/>
              </a:rPr>
              <a:t>Identify benchmarks to use</a:t>
            </a:r>
            <a:r>
              <a:rPr lang="en-US" sz="2000">
                <a:solidFill>
                  <a:schemeClr val="dk1"/>
                </a:solidFill>
                <a:latin typeface="Calibri"/>
                <a:ea typeface="Calibri"/>
                <a:cs typeface="Calibri"/>
                <a:sym typeface="Calibri"/>
              </a:rPr>
              <a:t>:  Llama-7B and micro-kernels that reflect a transformer-block/ attention mechanism and collective communication library (CCL) core operations.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US" sz="2000">
                <a:solidFill>
                  <a:srgbClr val="1155CC"/>
                </a:solidFill>
                <a:latin typeface="Calibri"/>
                <a:ea typeface="Calibri"/>
                <a:cs typeface="Calibri"/>
                <a:sym typeface="Calibri"/>
              </a:rPr>
              <a:t>Profile these on Sophia with </a:t>
            </a:r>
            <a:r>
              <a:rPr lang="en-US" sz="2000">
                <a:solidFill>
                  <a:srgbClr val="1155CC"/>
                </a:solidFill>
                <a:latin typeface="Calibri"/>
                <a:ea typeface="Calibri"/>
                <a:cs typeface="Calibri"/>
                <a:sym typeface="Calibri"/>
              </a:rPr>
              <a:t>varying</a:t>
            </a:r>
            <a:r>
              <a:rPr lang="en-US" sz="2000">
                <a:solidFill>
                  <a:srgbClr val="1155CC"/>
                </a:solidFill>
                <a:latin typeface="Calibri"/>
                <a:ea typeface="Calibri"/>
                <a:cs typeface="Calibri"/>
                <a:sym typeface="Calibri"/>
              </a:rPr>
              <a:t> distributed </a:t>
            </a:r>
            <a:r>
              <a:rPr lang="en-US" sz="2000">
                <a:solidFill>
                  <a:srgbClr val="1155CC"/>
                </a:solidFill>
                <a:latin typeface="Calibri"/>
                <a:ea typeface="Calibri"/>
                <a:cs typeface="Calibri"/>
                <a:sym typeface="Calibri"/>
              </a:rPr>
              <a:t>training techniques and</a:t>
            </a:r>
            <a:r>
              <a:rPr lang="en-US" sz="2000">
                <a:solidFill>
                  <a:srgbClr val="1155CC"/>
                </a:solidFill>
                <a:latin typeface="Calibri"/>
                <a:ea typeface="Calibri"/>
                <a:cs typeface="Calibri"/>
                <a:sym typeface="Calibri"/>
              </a:rPr>
              <a:t> learn best practices.</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US" sz="2000">
                <a:solidFill>
                  <a:srgbClr val="1155CC"/>
                </a:solidFill>
                <a:latin typeface="Calibri"/>
                <a:ea typeface="Calibri"/>
                <a:cs typeface="Calibri"/>
                <a:sym typeface="Calibri"/>
              </a:rPr>
              <a:t>Scripts to collect metrics that capture compute, memory, BW utilization, model flop utilization</a:t>
            </a:r>
            <a:r>
              <a:rPr lang="en-US" sz="2000">
                <a:solidFill>
                  <a:schemeClr val="dk1"/>
                </a:solidFill>
                <a:latin typeface="Calibri"/>
                <a:ea typeface="Calibri"/>
                <a:cs typeface="Calibri"/>
                <a:sym typeface="Calibri"/>
              </a:rPr>
              <a:t> and compute-to-communication ratio besides FLOPS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US" sz="2000">
                <a:solidFill>
                  <a:srgbClr val="1155CC"/>
                </a:solidFill>
                <a:latin typeface="Calibri"/>
                <a:ea typeface="Calibri"/>
                <a:cs typeface="Calibri"/>
                <a:sym typeface="Calibri"/>
              </a:rPr>
              <a:t>Run these scripts </a:t>
            </a:r>
            <a:r>
              <a:rPr lang="en-US" sz="2000">
                <a:solidFill>
                  <a:schemeClr val="dk1"/>
                </a:solidFill>
                <a:latin typeface="Calibri"/>
                <a:ea typeface="Calibri"/>
                <a:cs typeface="Calibri"/>
                <a:sym typeface="Calibri"/>
              </a:rPr>
              <a:t>at small scale and at large scale (number of nodes), extract metrics and </a:t>
            </a:r>
            <a:r>
              <a:rPr lang="en-US" sz="2000">
                <a:solidFill>
                  <a:srgbClr val="1155CC"/>
                </a:solidFill>
                <a:latin typeface="Calibri"/>
                <a:ea typeface="Calibri"/>
                <a:cs typeface="Calibri"/>
                <a:sym typeface="Calibri"/>
              </a:rPr>
              <a:t>identify key performance bottlenecks </a:t>
            </a:r>
            <a:endParaRPr sz="2000">
              <a:solidFill>
                <a:srgbClr val="1155CC"/>
              </a:solidFill>
              <a:latin typeface="Calibri"/>
              <a:ea typeface="Calibri"/>
              <a:cs typeface="Calibri"/>
              <a:sym typeface="Calibri"/>
            </a:endParaRPr>
          </a:p>
          <a:p>
            <a:pPr indent="-355600" lvl="0" marL="457200" rtl="0" algn="l">
              <a:lnSpc>
                <a:spcPct val="115000"/>
              </a:lnSpc>
              <a:spcBef>
                <a:spcPts val="0"/>
              </a:spcBef>
              <a:spcAft>
                <a:spcPts val="0"/>
              </a:spcAft>
              <a:buClr>
                <a:srgbClr val="1155CC"/>
              </a:buClr>
              <a:buSzPts val="2000"/>
              <a:buFont typeface="Calibri"/>
              <a:buChar char="●"/>
            </a:pPr>
            <a:r>
              <a:rPr lang="en-US" sz="2000">
                <a:solidFill>
                  <a:srgbClr val="1155CC"/>
                </a:solidFill>
                <a:latin typeface="Calibri"/>
                <a:ea typeface="Calibri"/>
                <a:cs typeface="Calibri"/>
                <a:sym typeface="Calibri"/>
              </a:rPr>
              <a:t>Understand impact of various CCL environment variables on model performance</a:t>
            </a:r>
            <a:endParaRPr sz="2000">
              <a:solidFill>
                <a:srgbClr val="1155CC"/>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f9f89350c7_0_50"/>
          <p:cNvSpPr txBox="1"/>
          <p:nvPr>
            <p:ph type="title"/>
          </p:nvPr>
        </p:nvSpPr>
        <p:spPr>
          <a:xfrm>
            <a:off x="379675" y="148492"/>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70C0"/>
                </a:solidFill>
              </a:rPr>
              <a:t> Model Track Schedule Overview</a:t>
            </a:r>
            <a:endParaRPr>
              <a:solidFill>
                <a:srgbClr val="0070C0"/>
              </a:solidFill>
            </a:endParaRPr>
          </a:p>
        </p:txBody>
      </p:sp>
      <p:sp>
        <p:nvSpPr>
          <p:cNvPr id="232" name="Google Shape;232;g2f9f89350c7_0_50"/>
          <p:cNvSpPr txBox="1"/>
          <p:nvPr>
            <p:ph idx="1" type="body"/>
          </p:nvPr>
        </p:nvSpPr>
        <p:spPr>
          <a:xfrm>
            <a:off x="415600" y="927025"/>
            <a:ext cx="34338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Wednesday (PM)</a:t>
            </a:r>
            <a:endParaRPr b="1"/>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a:p>
        </p:txBody>
      </p:sp>
      <p:sp>
        <p:nvSpPr>
          <p:cNvPr id="233" name="Google Shape;233;g2f9f89350c7_0_50"/>
          <p:cNvSpPr txBox="1"/>
          <p:nvPr>
            <p:ph idx="1" type="body"/>
          </p:nvPr>
        </p:nvSpPr>
        <p:spPr>
          <a:xfrm>
            <a:off x="4178575" y="927025"/>
            <a:ext cx="3762900" cy="5415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r>
              <a:rPr b="1" lang="en-US"/>
              <a:t>Thursday (AM+PM)</a:t>
            </a:r>
            <a:endParaRPr sz="1900"/>
          </a:p>
          <a:p>
            <a:pPr indent="0" lvl="0" marL="0" rtl="0" algn="l">
              <a:spcBef>
                <a:spcPts val="1000"/>
              </a:spcBef>
              <a:spcAft>
                <a:spcPts val="0"/>
              </a:spcAft>
              <a:buNone/>
            </a:pPr>
            <a:r>
              <a:rPr lang="en-US" sz="1900"/>
              <a:t>Lunch</a:t>
            </a:r>
            <a:endParaRPr sz="1900"/>
          </a:p>
          <a:p>
            <a:pPr indent="0" lvl="0" marL="0" rtl="0" algn="l">
              <a:spcBef>
                <a:spcPts val="1000"/>
              </a:spcBef>
              <a:spcAft>
                <a:spcPts val="0"/>
              </a:spcAft>
              <a:buNone/>
            </a:pPr>
            <a:r>
              <a:rPr lang="en-US" sz="1900"/>
              <a:t>Session 5: </a:t>
            </a:r>
            <a:endParaRPr sz="1900"/>
          </a:p>
          <a:p>
            <a:pPr indent="-330200" lvl="0" marL="457200" rtl="0" algn="l">
              <a:lnSpc>
                <a:spcPct val="115000"/>
              </a:lnSpc>
              <a:spcBef>
                <a:spcPts val="0"/>
              </a:spcBef>
              <a:spcAft>
                <a:spcPts val="0"/>
              </a:spcAft>
              <a:buSzPts val="1600"/>
              <a:buFont typeface="Calibri"/>
              <a:buChar char="●"/>
            </a:pPr>
            <a:r>
              <a:rPr lang="en-US" sz="1600"/>
              <a:t>Identify performance benchmarks</a:t>
            </a:r>
            <a:endParaRPr sz="1600"/>
          </a:p>
          <a:p>
            <a:pPr indent="-330200" lvl="0" marL="457200" rtl="0" algn="l">
              <a:lnSpc>
                <a:spcPct val="115000"/>
              </a:lnSpc>
              <a:spcBef>
                <a:spcPts val="0"/>
              </a:spcBef>
              <a:spcAft>
                <a:spcPts val="0"/>
              </a:spcAft>
              <a:buSzPts val="1600"/>
              <a:buFont typeface="Calibri"/>
              <a:buChar char="●"/>
            </a:pPr>
            <a:r>
              <a:rPr lang="en-US" sz="1600"/>
              <a:t>Develop steps to profile </a:t>
            </a:r>
            <a:endParaRPr sz="1600"/>
          </a:p>
          <a:p>
            <a:pPr indent="-330200" lvl="0" marL="457200" rtl="0" algn="l">
              <a:lnSpc>
                <a:spcPct val="115000"/>
              </a:lnSpc>
              <a:spcBef>
                <a:spcPts val="0"/>
              </a:spcBef>
              <a:spcAft>
                <a:spcPts val="0"/>
              </a:spcAft>
              <a:buSzPts val="1600"/>
              <a:buFont typeface="Calibri"/>
              <a:buChar char="●"/>
            </a:pPr>
            <a:r>
              <a:rPr lang="en-US" sz="1600"/>
              <a:t>Select frameworks to profile: system- and framework-specific tools</a:t>
            </a:r>
            <a:endParaRPr sz="1600"/>
          </a:p>
          <a:p>
            <a:pPr indent="0" lvl="0" marL="0" rtl="0" algn="l">
              <a:spcBef>
                <a:spcPts val="1000"/>
              </a:spcBef>
              <a:spcAft>
                <a:spcPts val="0"/>
              </a:spcAft>
              <a:buNone/>
            </a:pPr>
            <a:r>
              <a:rPr lang="en-US" sz="1900"/>
              <a:t>Break</a:t>
            </a:r>
            <a:endParaRPr sz="1900"/>
          </a:p>
          <a:p>
            <a:pPr indent="0" lvl="0" marL="0" rtl="0" algn="l">
              <a:spcBef>
                <a:spcPts val="1000"/>
              </a:spcBef>
              <a:spcAft>
                <a:spcPts val="0"/>
              </a:spcAft>
              <a:buNone/>
            </a:pPr>
            <a:r>
              <a:rPr lang="en-US" sz="1900"/>
              <a:t>Session 6: </a:t>
            </a:r>
            <a:endParaRPr sz="1900"/>
          </a:p>
          <a:p>
            <a:pPr indent="-330200" lvl="0" marL="457200" rtl="0" algn="l">
              <a:lnSpc>
                <a:spcPct val="115000"/>
              </a:lnSpc>
              <a:spcBef>
                <a:spcPts val="0"/>
              </a:spcBef>
              <a:spcAft>
                <a:spcPts val="0"/>
              </a:spcAft>
              <a:buSzPts val="1600"/>
              <a:buFont typeface="Calibri"/>
              <a:buChar char="●"/>
            </a:pPr>
            <a:r>
              <a:rPr lang="en-US" sz="1600"/>
              <a:t>Run scripts to collect metrics at small scale and large scale</a:t>
            </a:r>
            <a:endParaRPr sz="1600"/>
          </a:p>
          <a:p>
            <a:pPr indent="-330200" lvl="0" marL="457200" rtl="0" algn="l">
              <a:lnSpc>
                <a:spcPct val="115000"/>
              </a:lnSpc>
              <a:spcBef>
                <a:spcPts val="0"/>
              </a:spcBef>
              <a:spcAft>
                <a:spcPts val="0"/>
              </a:spcAft>
              <a:buSzPts val="1600"/>
              <a:buFont typeface="Calibri"/>
              <a:buChar char="●"/>
            </a:pPr>
            <a:r>
              <a:rPr lang="en-US" sz="1600"/>
              <a:t>Understand impact of various CCL environment variables on performance</a:t>
            </a:r>
            <a:endParaRPr sz="2300"/>
          </a:p>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rPr lang="en-US" sz="1900"/>
              <a:t>Dinner at Guest House</a:t>
            </a:r>
            <a:endParaRPr sz="1900"/>
          </a:p>
        </p:txBody>
      </p:sp>
      <p:sp>
        <p:nvSpPr>
          <p:cNvPr id="234" name="Google Shape;234;g2f9f89350c7_0_50"/>
          <p:cNvSpPr txBox="1"/>
          <p:nvPr>
            <p:ph idx="1" type="body"/>
          </p:nvPr>
        </p:nvSpPr>
        <p:spPr>
          <a:xfrm>
            <a:off x="7941533" y="927033"/>
            <a:ext cx="3762900" cy="438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Friday (AM)</a:t>
            </a:r>
            <a:endParaRPr b="1"/>
          </a:p>
          <a:p>
            <a:pPr indent="0" lvl="0" marL="0" rtl="0" algn="l">
              <a:spcBef>
                <a:spcPts val="1000"/>
              </a:spcBef>
              <a:spcAft>
                <a:spcPts val="0"/>
              </a:spcAft>
              <a:buNone/>
            </a:pPr>
            <a:r>
              <a:rPr lang="en-US" sz="2000"/>
              <a:t>Session 7: </a:t>
            </a:r>
            <a:endParaRPr sz="2000"/>
          </a:p>
          <a:p>
            <a:pPr indent="-349250" lvl="0" marL="457200" rtl="0" algn="l">
              <a:lnSpc>
                <a:spcPct val="115000"/>
              </a:lnSpc>
              <a:spcBef>
                <a:spcPts val="0"/>
              </a:spcBef>
              <a:spcAft>
                <a:spcPts val="0"/>
              </a:spcAft>
              <a:buSzPts val="1900"/>
              <a:buChar char="•"/>
            </a:pPr>
            <a:r>
              <a:rPr lang="en-US" sz="1900"/>
              <a:t>Gap identification, proposed direction in best practices for optimizing model performance at scale</a:t>
            </a:r>
            <a:endParaRPr sz="1900"/>
          </a:p>
          <a:p>
            <a:pPr indent="-349250" lvl="0" marL="457200" rtl="0" algn="l">
              <a:lnSpc>
                <a:spcPct val="115000"/>
              </a:lnSpc>
              <a:spcBef>
                <a:spcPts val="0"/>
              </a:spcBef>
              <a:spcAft>
                <a:spcPts val="0"/>
              </a:spcAft>
              <a:buSzPts val="1900"/>
              <a:buChar char="•"/>
            </a:pPr>
            <a:r>
              <a:rPr lang="en-US" sz="1900"/>
              <a:t>Chalk out a roadmap for collaborations</a:t>
            </a:r>
            <a:endParaRPr sz="1900"/>
          </a:p>
          <a:p>
            <a:pPr indent="0" lvl="0" marL="0" rtl="0" algn="l">
              <a:spcBef>
                <a:spcPts val="1000"/>
              </a:spcBef>
              <a:spcAft>
                <a:spcPts val="0"/>
              </a:spcAft>
              <a:buNone/>
            </a:pPr>
            <a:r>
              <a:rPr lang="en-US" sz="2000"/>
              <a:t>Lunch</a:t>
            </a:r>
            <a:endParaRPr sz="2000"/>
          </a:p>
          <a:p>
            <a:pPr indent="0" lvl="0" marL="0" rtl="0" algn="l">
              <a:spcBef>
                <a:spcPts val="1000"/>
              </a:spcBef>
              <a:spcAft>
                <a:spcPts val="0"/>
              </a:spcAft>
              <a:buNone/>
            </a:pPr>
            <a:r>
              <a:rPr lang="en-US" sz="2000"/>
              <a:t>Adjourn</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nvSpPr>
        <p:spPr>
          <a:xfrm>
            <a:off x="772900" y="506175"/>
            <a:ext cx="6346500" cy="59046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None/>
            </a:pPr>
            <a:r>
              <a:rPr lang="en-US" sz="3200">
                <a:solidFill>
                  <a:srgbClr val="0070C0"/>
                </a:solidFill>
                <a:latin typeface="Calibri"/>
                <a:ea typeface="Calibri"/>
                <a:cs typeface="Calibri"/>
                <a:sym typeface="Calibri"/>
              </a:rPr>
              <a:t>Session 1: 14:00</a:t>
            </a:r>
            <a:endParaRPr sz="3200">
              <a:solidFill>
                <a:srgbClr val="0070C0"/>
              </a:solidFill>
              <a:latin typeface="Calibri"/>
              <a:ea typeface="Calibri"/>
              <a:cs typeface="Calibri"/>
              <a:sym typeface="Calibri"/>
            </a:endParaRPr>
          </a:p>
          <a:p>
            <a:pPr indent="-457200" lvl="1" marL="9144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Eval room</a:t>
            </a:r>
            <a:r>
              <a:rPr lang="en-US" sz="3200">
                <a:solidFill>
                  <a:schemeClr val="dk1"/>
                </a:solidFill>
                <a:latin typeface="Calibri"/>
                <a:ea typeface="Calibri"/>
                <a:cs typeface="Calibri"/>
                <a:sym typeface="Calibri"/>
              </a:rPr>
              <a:t>: E1100</a:t>
            </a:r>
            <a:endParaRPr b="0" i="0" sz="32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Data room</a:t>
            </a:r>
            <a:r>
              <a:rPr lang="en-US" sz="3200">
                <a:solidFill>
                  <a:schemeClr val="dk1"/>
                </a:solidFill>
                <a:latin typeface="Calibri"/>
                <a:ea typeface="Calibri"/>
                <a:cs typeface="Calibri"/>
                <a:sym typeface="Calibri"/>
              </a:rPr>
              <a:t>:  E1200</a:t>
            </a:r>
            <a:endParaRPr/>
          </a:p>
          <a:p>
            <a:pPr indent="0" lvl="1" marL="0" marR="0" rtl="0" algn="l">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1" marL="65087" marR="0" rtl="0" algn="l">
              <a:spcBef>
                <a:spcPts val="0"/>
              </a:spcBef>
              <a:spcAft>
                <a:spcPts val="0"/>
              </a:spcAft>
              <a:buNone/>
            </a:pPr>
            <a:r>
              <a:rPr b="0" i="0" lang="en-US" sz="3200" u="none" cap="none" strike="noStrike">
                <a:solidFill>
                  <a:srgbClr val="0070C0"/>
                </a:solidFill>
                <a:latin typeface="Calibri"/>
                <a:ea typeface="Calibri"/>
                <a:cs typeface="Calibri"/>
                <a:sym typeface="Calibri"/>
              </a:rPr>
              <a:t>Break at 15:30</a:t>
            </a:r>
            <a:endParaRPr b="0" i="0" sz="3200" u="none" cap="none" strike="noStrike">
              <a:solidFill>
                <a:srgbClr val="0070C0"/>
              </a:solidFill>
              <a:latin typeface="Calibri"/>
              <a:ea typeface="Calibri"/>
              <a:cs typeface="Calibri"/>
              <a:sym typeface="Calibri"/>
            </a:endParaRPr>
          </a:p>
          <a:p>
            <a:pPr indent="0" lvl="1" marL="65087" marR="0" rtl="0" algn="l">
              <a:spcBef>
                <a:spcPts val="0"/>
              </a:spcBef>
              <a:spcAft>
                <a:spcPts val="0"/>
              </a:spcAft>
              <a:buNone/>
            </a:pPr>
            <a:r>
              <a:t/>
            </a:r>
            <a:endParaRPr sz="3200">
              <a:solidFill>
                <a:srgbClr val="0070C0"/>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n-US" sz="3200">
                <a:solidFill>
                  <a:srgbClr val="0070C0"/>
                </a:solidFill>
                <a:latin typeface="Calibri"/>
                <a:ea typeface="Calibri"/>
                <a:cs typeface="Calibri"/>
                <a:sym typeface="Calibri"/>
              </a:rPr>
              <a:t>Session 2: 16:00</a:t>
            </a:r>
            <a:endParaRPr sz="3200">
              <a:solidFill>
                <a:srgbClr val="0070C0"/>
              </a:solidFill>
              <a:latin typeface="Calibri"/>
              <a:ea typeface="Calibri"/>
              <a:cs typeface="Calibri"/>
              <a:sym typeface="Calibri"/>
            </a:endParaRPr>
          </a:p>
          <a:p>
            <a:pPr indent="-457200" lvl="1" marL="914400" rtl="0" algn="l">
              <a:spcBef>
                <a:spcPts val="0"/>
              </a:spcBef>
              <a:spcAft>
                <a:spcPts val="0"/>
              </a:spcAft>
              <a:buClr>
                <a:schemeClr val="dk1"/>
              </a:buClr>
              <a:buSzPts val="3200"/>
              <a:buChar char="•"/>
            </a:pPr>
            <a:r>
              <a:rPr lang="en-US" sz="3200">
                <a:solidFill>
                  <a:schemeClr val="dk1"/>
                </a:solidFill>
                <a:latin typeface="Calibri"/>
                <a:ea typeface="Calibri"/>
                <a:cs typeface="Calibri"/>
                <a:sym typeface="Calibri"/>
              </a:rPr>
              <a:t>Eval room: E1100</a:t>
            </a:r>
            <a:endParaRPr sz="3200">
              <a:solidFill>
                <a:schemeClr val="dk1"/>
              </a:solidFill>
              <a:latin typeface="Calibri"/>
              <a:ea typeface="Calibri"/>
              <a:cs typeface="Calibri"/>
              <a:sym typeface="Calibri"/>
            </a:endParaRPr>
          </a:p>
          <a:p>
            <a:pPr indent="-457200" lvl="1" marL="914400" rtl="0" algn="l">
              <a:spcBef>
                <a:spcPts val="0"/>
              </a:spcBef>
              <a:spcAft>
                <a:spcPts val="0"/>
              </a:spcAft>
              <a:buClr>
                <a:schemeClr val="dk1"/>
              </a:buClr>
              <a:buSzPts val="3200"/>
              <a:buChar char="•"/>
            </a:pPr>
            <a:r>
              <a:rPr lang="en-US" sz="3200">
                <a:solidFill>
                  <a:schemeClr val="dk1"/>
                </a:solidFill>
                <a:latin typeface="Calibri"/>
                <a:ea typeface="Calibri"/>
                <a:cs typeface="Calibri"/>
                <a:sym typeface="Calibri"/>
              </a:rPr>
              <a:t>Data room:  E1200</a:t>
            </a:r>
            <a:endParaRPr>
              <a:solidFill>
                <a:schemeClr val="dk1"/>
              </a:solidFill>
            </a:endParaRPr>
          </a:p>
          <a:p>
            <a:pPr indent="0" lvl="1" marL="0" marR="0" rtl="0" algn="l">
              <a:spcBef>
                <a:spcPts val="0"/>
              </a:spcBef>
              <a:spcAft>
                <a:spcPts val="0"/>
              </a:spcAft>
              <a:buNone/>
            </a:pPr>
            <a:r>
              <a:t/>
            </a:r>
            <a:endParaRPr sz="3200">
              <a:solidFill>
                <a:srgbClr val="0070C0"/>
              </a:solidFill>
              <a:latin typeface="Calibri"/>
              <a:ea typeface="Calibri"/>
              <a:cs typeface="Calibri"/>
              <a:sym typeface="Calibri"/>
            </a:endParaRPr>
          </a:p>
          <a:p>
            <a:pPr indent="0" lvl="1" marL="65087" marR="0" rtl="0" algn="l">
              <a:spcBef>
                <a:spcPts val="0"/>
              </a:spcBef>
              <a:spcAft>
                <a:spcPts val="0"/>
              </a:spcAft>
              <a:buNone/>
            </a:pPr>
            <a:r>
              <a:rPr lang="en-US" sz="3200">
                <a:solidFill>
                  <a:srgbClr val="0070C0"/>
                </a:solidFill>
                <a:latin typeface="Calibri"/>
                <a:ea typeface="Calibri"/>
                <a:cs typeface="Calibri"/>
                <a:sym typeface="Calibri"/>
              </a:rPr>
              <a:t>End at 17:30 </a:t>
            </a:r>
            <a:endParaRPr sz="3200">
              <a:solidFill>
                <a:srgbClr val="0070C0"/>
              </a:solidFill>
              <a:latin typeface="Calibri"/>
              <a:ea typeface="Calibri"/>
              <a:cs typeface="Calibri"/>
              <a:sym typeface="Calibri"/>
            </a:endParaRPr>
          </a:p>
          <a:p>
            <a:pPr indent="0" lvl="1" marL="65088" marR="0" rtl="0" algn="l">
              <a:spcBef>
                <a:spcPts val="0"/>
              </a:spcBef>
              <a:spcAft>
                <a:spcPts val="0"/>
              </a:spcAft>
              <a:buNone/>
            </a:pPr>
            <a:r>
              <a:t/>
            </a:r>
            <a:endParaRPr sz="3200">
              <a:solidFill>
                <a:srgbClr val="0070C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p2"/>
          <p:cNvGrpSpPr/>
          <p:nvPr/>
        </p:nvGrpSpPr>
        <p:grpSpPr>
          <a:xfrm>
            <a:off x="173168" y="796191"/>
            <a:ext cx="11845664" cy="5265617"/>
            <a:chOff x="0" y="670323"/>
            <a:chExt cx="9144000" cy="3904465"/>
          </a:xfrm>
        </p:grpSpPr>
        <p:pic>
          <p:nvPicPr>
            <p:cNvPr descr="Fig. 2" id="109" name="Google Shape;109;p2"/>
            <p:cNvPicPr preferRelativeResize="0"/>
            <p:nvPr/>
          </p:nvPicPr>
          <p:blipFill rotWithShape="1">
            <a:blip r:embed="rId3">
              <a:alphaModFix amt="15000"/>
            </a:blip>
            <a:srcRect b="0" l="0" r="0" t="0"/>
            <a:stretch/>
          </p:blipFill>
          <p:spPr>
            <a:xfrm>
              <a:off x="0" y="670323"/>
              <a:ext cx="9144000" cy="3801665"/>
            </a:xfrm>
            <a:prstGeom prst="rect">
              <a:avLst/>
            </a:prstGeom>
            <a:noFill/>
            <a:ln>
              <a:noFill/>
            </a:ln>
          </p:spPr>
        </p:pic>
        <p:sp>
          <p:nvSpPr>
            <p:cNvPr id="110" name="Google Shape;110;p2"/>
            <p:cNvSpPr/>
            <p:nvPr/>
          </p:nvSpPr>
          <p:spPr>
            <a:xfrm>
              <a:off x="0" y="1120697"/>
              <a:ext cx="2475571"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2"/>
            <p:cNvSpPr/>
            <p:nvPr/>
          </p:nvSpPr>
          <p:spPr>
            <a:xfrm>
              <a:off x="0" y="2543937"/>
              <a:ext cx="2592659"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p:nvPr/>
          </p:nvSpPr>
          <p:spPr>
            <a:xfrm>
              <a:off x="0" y="4047893"/>
              <a:ext cx="2592659"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2"/>
            <p:cNvSpPr/>
            <p:nvPr/>
          </p:nvSpPr>
          <p:spPr>
            <a:xfrm>
              <a:off x="6378498" y="1120697"/>
              <a:ext cx="2676293"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2"/>
            <p:cNvSpPr/>
            <p:nvPr/>
          </p:nvSpPr>
          <p:spPr>
            <a:xfrm>
              <a:off x="6481648" y="2543937"/>
              <a:ext cx="2475571" cy="3512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2"/>
            <p:cNvSpPr/>
            <p:nvPr/>
          </p:nvSpPr>
          <p:spPr>
            <a:xfrm>
              <a:off x="6290682" y="4058277"/>
              <a:ext cx="2764109" cy="51651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2"/>
            <p:cNvSpPr/>
            <p:nvPr/>
          </p:nvSpPr>
          <p:spPr>
            <a:xfrm>
              <a:off x="256478" y="2543937"/>
              <a:ext cx="2475571" cy="2309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2"/>
            <p:cNvSpPr/>
            <p:nvPr/>
          </p:nvSpPr>
          <p:spPr>
            <a:xfrm>
              <a:off x="4173344" y="2258122"/>
              <a:ext cx="878159" cy="6370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8" name="Google Shape;118;p2"/>
          <p:cNvSpPr txBox="1"/>
          <p:nvPr>
            <p:ph type="title"/>
          </p:nvPr>
        </p:nvSpPr>
        <p:spPr>
          <a:xfrm>
            <a:off x="1566484" y="1361143"/>
            <a:ext cx="8926830" cy="55857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0C0"/>
              </a:buClr>
              <a:buSzPts val="9600"/>
              <a:buFont typeface="Calibri"/>
              <a:buNone/>
            </a:pPr>
            <a:r>
              <a:rPr b="0" lang="en-US" sz="9600" strike="noStrike">
                <a:solidFill>
                  <a:srgbClr val="0070C0"/>
                </a:solidFill>
              </a:rPr>
              <a:t>Welcome!</a:t>
            </a:r>
            <a:endParaRPr/>
          </a:p>
        </p:txBody>
      </p:sp>
      <p:sp>
        <p:nvSpPr>
          <p:cNvPr id="119" name="Google Shape;119;p2"/>
          <p:cNvSpPr txBox="1"/>
          <p:nvPr/>
        </p:nvSpPr>
        <p:spPr>
          <a:xfrm>
            <a:off x="4362679" y="2551837"/>
            <a:ext cx="2798458" cy="1754326"/>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rgbClr val="0070C0"/>
              </a:buClr>
              <a:buSzPts val="3600"/>
              <a:buFont typeface="Arial"/>
              <a:buChar char="•"/>
            </a:pPr>
            <a:r>
              <a:rPr b="0" i="0" lang="en-US" sz="3600" u="none" cap="none" strike="noStrike">
                <a:solidFill>
                  <a:srgbClr val="0070C0"/>
                </a:solidFill>
                <a:latin typeface="Calibri"/>
                <a:ea typeface="Calibri"/>
                <a:cs typeface="Calibri"/>
                <a:sym typeface="Calibri"/>
              </a:rPr>
              <a:t>Schedule</a:t>
            </a:r>
            <a:endParaRPr/>
          </a:p>
          <a:p>
            <a:pPr indent="-571500" lvl="0" marL="571500" marR="0" rtl="0" algn="l">
              <a:spcBef>
                <a:spcPts val="0"/>
              </a:spcBef>
              <a:spcAft>
                <a:spcPts val="0"/>
              </a:spcAft>
              <a:buClr>
                <a:srgbClr val="0070C0"/>
              </a:buClr>
              <a:buSzPts val="3600"/>
              <a:buFont typeface="Arial"/>
              <a:buChar char="•"/>
            </a:pPr>
            <a:r>
              <a:rPr b="0" i="0" lang="en-US" sz="3600" u="none" cap="none" strike="noStrike">
                <a:solidFill>
                  <a:srgbClr val="0070C0"/>
                </a:solidFill>
                <a:latin typeface="Calibri"/>
                <a:ea typeface="Calibri"/>
                <a:cs typeface="Calibri"/>
                <a:sym typeface="Calibri"/>
              </a:rPr>
              <a:t>Logistics</a:t>
            </a:r>
            <a:endParaRPr b="0" i="0" sz="3600" u="none" cap="none" strike="noStrike">
              <a:solidFill>
                <a:srgbClr val="0070C0"/>
              </a:solidFill>
              <a:latin typeface="Calibri"/>
              <a:ea typeface="Calibri"/>
              <a:cs typeface="Calibri"/>
              <a:sym typeface="Calibri"/>
            </a:endParaRPr>
          </a:p>
          <a:p>
            <a:pPr indent="-571500" lvl="0" marL="571500" marR="0" rtl="0" algn="l">
              <a:spcBef>
                <a:spcPts val="0"/>
              </a:spcBef>
              <a:spcAft>
                <a:spcPts val="0"/>
              </a:spcAft>
              <a:buClr>
                <a:srgbClr val="0070C0"/>
              </a:buClr>
              <a:buSzPts val="3600"/>
              <a:buFont typeface="Arial"/>
              <a:buChar char="•"/>
            </a:pPr>
            <a:r>
              <a:rPr b="0" i="0" lang="en-US" sz="3600" u="none" cap="none" strike="noStrike">
                <a:solidFill>
                  <a:srgbClr val="0070C0"/>
                </a:solidFill>
                <a:latin typeface="Calibri"/>
                <a:ea typeface="Calibri"/>
                <a:cs typeface="Calibri"/>
                <a:sym typeface="Calibri"/>
              </a:rPr>
              <a:t>Evacuation</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f9f89350c7_0_1"/>
          <p:cNvSpPr txBox="1"/>
          <p:nvPr>
            <p:ph type="title"/>
          </p:nvPr>
        </p:nvSpPr>
        <p:spPr>
          <a:xfrm>
            <a:off x="529600" y="133679"/>
            <a:ext cx="10515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4400"/>
              <a:buFont typeface="Calibri"/>
              <a:buNone/>
            </a:pPr>
            <a:r>
              <a:rPr lang="en-US">
                <a:solidFill>
                  <a:srgbClr val="0070C0"/>
                </a:solidFill>
              </a:rPr>
              <a:t>General Goals</a:t>
            </a:r>
            <a:endParaRPr/>
          </a:p>
        </p:txBody>
      </p:sp>
      <p:sp>
        <p:nvSpPr>
          <p:cNvPr id="125" name="Google Shape;125;g2f9f89350c7_0_1"/>
          <p:cNvSpPr txBox="1"/>
          <p:nvPr/>
        </p:nvSpPr>
        <p:spPr>
          <a:xfrm>
            <a:off x="636650" y="1081875"/>
            <a:ext cx="11368500" cy="5736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b="1" lang="en-US" sz="2200">
                <a:solidFill>
                  <a:srgbClr val="0070C0"/>
                </a:solidFill>
                <a:latin typeface="Calibri"/>
                <a:ea typeface="Calibri"/>
                <a:cs typeface="Calibri"/>
                <a:sym typeface="Calibri"/>
              </a:rPr>
              <a:t>TPC Goal</a:t>
            </a:r>
            <a:r>
              <a:rPr lang="en-US" sz="2200">
                <a:solidFill>
                  <a:srgbClr val="0070C0"/>
                </a:solidFill>
                <a:latin typeface="Calibri"/>
                <a:ea typeface="Calibri"/>
                <a:cs typeface="Calibri"/>
                <a:sym typeface="Calibri"/>
              </a:rPr>
              <a:t>: Identifying</a:t>
            </a:r>
            <a:r>
              <a:rPr lang="en-US" sz="2200">
                <a:solidFill>
                  <a:schemeClr val="dk1"/>
                </a:solidFill>
                <a:latin typeface="Calibri"/>
                <a:ea typeface="Calibri"/>
                <a:cs typeface="Calibri"/>
                <a:sym typeface="Calibri"/>
              </a:rPr>
              <a:t> and </a:t>
            </a:r>
            <a:r>
              <a:rPr lang="en-US" sz="2200">
                <a:solidFill>
                  <a:srgbClr val="0070C0"/>
                </a:solidFill>
                <a:latin typeface="Calibri"/>
                <a:ea typeface="Calibri"/>
                <a:cs typeface="Calibri"/>
                <a:sym typeface="Calibri"/>
              </a:rPr>
              <a:t>pursuing collaborations</a:t>
            </a:r>
            <a:r>
              <a:rPr lang="en-US" sz="2200">
                <a:solidFill>
                  <a:schemeClr val="dk1"/>
                </a:solidFill>
                <a:latin typeface="Calibri"/>
                <a:ea typeface="Calibri"/>
                <a:cs typeface="Calibri"/>
                <a:sym typeface="Calibri"/>
              </a:rPr>
              <a:t> that will </a:t>
            </a:r>
            <a:r>
              <a:rPr lang="en-US" sz="2200">
                <a:solidFill>
                  <a:srgbClr val="0070C0"/>
                </a:solidFill>
                <a:latin typeface="Calibri"/>
                <a:ea typeface="Calibri"/>
                <a:cs typeface="Calibri"/>
                <a:sym typeface="Calibri"/>
              </a:rPr>
              <a:t>accelerate progress</a:t>
            </a:r>
            <a:r>
              <a:rPr lang="en-US" sz="2200">
                <a:solidFill>
                  <a:schemeClr val="dk1"/>
                </a:solidFill>
                <a:latin typeface="Calibri"/>
                <a:ea typeface="Calibri"/>
                <a:cs typeface="Calibri"/>
                <a:sym typeface="Calibri"/>
              </a:rPr>
              <a:t> on responsibly and safely developing large-scale AI models for scientific discovery</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b="1" lang="en-US" sz="2200">
                <a:solidFill>
                  <a:srgbClr val="0070C0"/>
                </a:solidFill>
                <a:latin typeface="Calibri"/>
                <a:ea typeface="Calibri"/>
                <a:cs typeface="Calibri"/>
                <a:sym typeface="Calibri"/>
              </a:rPr>
              <a:t>Barcelona workshop:</a:t>
            </a:r>
            <a:r>
              <a:rPr lang="en-US" sz="2200">
                <a:solidFill>
                  <a:srgbClr val="0070C0"/>
                </a:solidFill>
                <a:latin typeface="Calibri"/>
                <a:ea typeface="Calibri"/>
                <a:cs typeface="Calibri"/>
                <a:sym typeface="Calibri"/>
              </a:rPr>
              <a:t> </a:t>
            </a:r>
            <a:r>
              <a:rPr lang="en-US" sz="2200">
                <a:solidFill>
                  <a:schemeClr val="dk1"/>
                </a:solidFill>
                <a:latin typeface="Calibri"/>
                <a:ea typeface="Calibri"/>
                <a:cs typeface="Calibri"/>
                <a:sym typeface="Calibri"/>
              </a:rPr>
              <a:t>Three groups (</a:t>
            </a:r>
            <a:r>
              <a:rPr lang="en-US" sz="2200">
                <a:solidFill>
                  <a:srgbClr val="0070C0"/>
                </a:solidFill>
                <a:latin typeface="Calibri"/>
                <a:ea typeface="Calibri"/>
                <a:cs typeface="Calibri"/>
                <a:sym typeface="Calibri"/>
              </a:rPr>
              <a:t>Data, Evaluation, Models</a:t>
            </a:r>
            <a:r>
              <a:rPr lang="en-US" sz="2200">
                <a:solidFill>
                  <a:schemeClr val="dk1"/>
                </a:solidFill>
                <a:latin typeface="Calibri"/>
                <a:ea typeface="Calibri"/>
                <a:cs typeface="Calibri"/>
                <a:sym typeface="Calibri"/>
              </a:rPr>
              <a:t>) have begun to form and develop collaborative plans following the Barcelona workshop.</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US" sz="2200">
                <a:solidFill>
                  <a:srgbClr val="0070C0"/>
                </a:solidFill>
                <a:latin typeface="Calibri"/>
                <a:ea typeface="Calibri"/>
                <a:cs typeface="Calibri"/>
                <a:sym typeface="Calibri"/>
              </a:rPr>
              <a:t>Argonne H</a:t>
            </a:r>
            <a:r>
              <a:rPr b="1" lang="en-US" sz="2200">
                <a:solidFill>
                  <a:srgbClr val="0070C0"/>
                </a:solidFill>
                <a:latin typeface="Calibri"/>
                <a:ea typeface="Calibri"/>
                <a:cs typeface="Calibri"/>
                <a:sym typeface="Calibri"/>
              </a:rPr>
              <a:t>ackathon:</a:t>
            </a:r>
            <a:endParaRPr b="1" sz="2200">
              <a:solidFill>
                <a:srgbClr val="0070C0"/>
              </a:solidFill>
              <a:latin typeface="Calibri"/>
              <a:ea typeface="Calibri"/>
              <a:cs typeface="Calibri"/>
              <a:sym typeface="Calibri"/>
            </a:endParaRPr>
          </a:p>
          <a:p>
            <a:pPr indent="-273050" lvl="0" marL="285750" rtl="0" algn="l">
              <a:spcBef>
                <a:spcPts val="0"/>
              </a:spcBef>
              <a:spcAft>
                <a:spcPts val="0"/>
              </a:spcAft>
              <a:buClr>
                <a:schemeClr val="dk1"/>
              </a:buClr>
              <a:buSzPts val="2200"/>
              <a:buFont typeface="Calibri"/>
              <a:buChar char="•"/>
            </a:pPr>
            <a:r>
              <a:rPr lang="en-US" sz="2200">
                <a:solidFill>
                  <a:srgbClr val="0070C0"/>
                </a:solidFill>
                <a:latin typeface="Calibri"/>
                <a:ea typeface="Calibri"/>
                <a:cs typeface="Calibri"/>
                <a:sym typeface="Calibri"/>
              </a:rPr>
              <a:t>Sharing</a:t>
            </a:r>
            <a:r>
              <a:rPr lang="en-US" sz="2200">
                <a:solidFill>
                  <a:srgbClr val="1155CC"/>
                </a:solidFill>
                <a:latin typeface="Calibri"/>
                <a:ea typeface="Calibri"/>
                <a:cs typeface="Calibri"/>
                <a:sym typeface="Calibri"/>
              </a:rPr>
              <a:t> </a:t>
            </a:r>
            <a:r>
              <a:rPr lang="en-US" sz="2200">
                <a:solidFill>
                  <a:schemeClr val="dk1"/>
                </a:solidFill>
                <a:latin typeface="Calibri"/>
                <a:ea typeface="Calibri"/>
                <a:cs typeface="Calibri"/>
                <a:sym typeface="Calibri"/>
              </a:rPr>
              <a:t>of LLMs for science Data, Evaluation, Model from different TPC participating institutions</a:t>
            </a:r>
            <a:endParaRPr sz="2200">
              <a:solidFill>
                <a:schemeClr val="dk1"/>
              </a:solidFill>
              <a:latin typeface="Calibri"/>
              <a:ea typeface="Calibri"/>
              <a:cs typeface="Calibri"/>
              <a:sym typeface="Calibri"/>
            </a:endParaRPr>
          </a:p>
          <a:p>
            <a:pPr indent="-273050" lvl="0" marL="285750" rtl="0" algn="l">
              <a:spcBef>
                <a:spcPts val="0"/>
              </a:spcBef>
              <a:spcAft>
                <a:spcPts val="0"/>
              </a:spcAft>
              <a:buClr>
                <a:schemeClr val="dk1"/>
              </a:buClr>
              <a:buSzPts val="2200"/>
              <a:buFont typeface="Calibri"/>
              <a:buChar char="•"/>
            </a:pPr>
            <a:r>
              <a:rPr lang="en-US" sz="2200">
                <a:solidFill>
                  <a:srgbClr val="0070C0"/>
                </a:solidFill>
                <a:latin typeface="Calibri"/>
                <a:ea typeface="Calibri"/>
                <a:cs typeface="Calibri"/>
                <a:sym typeface="Calibri"/>
              </a:rPr>
              <a:t>Deep dive </a:t>
            </a:r>
            <a:r>
              <a:rPr lang="en-US" sz="2200">
                <a:solidFill>
                  <a:schemeClr val="dk1"/>
                </a:solidFill>
                <a:latin typeface="Calibri"/>
                <a:ea typeface="Calibri"/>
                <a:cs typeface="Calibri"/>
                <a:sym typeface="Calibri"/>
              </a:rPr>
              <a:t>on important topics for Data, Evaluation and Model</a:t>
            </a:r>
            <a:endParaRPr sz="2200">
              <a:solidFill>
                <a:schemeClr val="dk1"/>
              </a:solidFill>
              <a:latin typeface="Calibri"/>
              <a:ea typeface="Calibri"/>
              <a:cs typeface="Calibri"/>
              <a:sym typeface="Calibri"/>
            </a:endParaRPr>
          </a:p>
          <a:p>
            <a:pPr indent="-273050" lvl="0" marL="28575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Presentation/</a:t>
            </a:r>
            <a:r>
              <a:rPr lang="en-US" sz="2200">
                <a:solidFill>
                  <a:srgbClr val="0070C0"/>
                </a:solidFill>
                <a:latin typeface="Calibri"/>
                <a:ea typeface="Calibri"/>
                <a:cs typeface="Calibri"/>
                <a:sym typeface="Calibri"/>
              </a:rPr>
              <a:t>discussion</a:t>
            </a:r>
            <a:r>
              <a:rPr lang="en-US" sz="2200">
                <a:solidFill>
                  <a:schemeClr val="dk1"/>
                </a:solidFill>
                <a:latin typeface="Calibri"/>
                <a:ea typeface="Calibri"/>
                <a:cs typeface="Calibri"/>
                <a:sym typeface="Calibri"/>
              </a:rPr>
              <a:t>/clarification of technical aspects (e.g. deduplication for Data, methodology for Eval)</a:t>
            </a:r>
            <a:endParaRPr sz="2200">
              <a:solidFill>
                <a:schemeClr val="dk1"/>
              </a:solidFill>
              <a:latin typeface="Calibri"/>
              <a:ea typeface="Calibri"/>
              <a:cs typeface="Calibri"/>
              <a:sym typeface="Calibri"/>
            </a:endParaRPr>
          </a:p>
          <a:p>
            <a:pPr indent="-273050" lvl="0" marL="285750" rtl="0" algn="l">
              <a:spcBef>
                <a:spcPts val="0"/>
              </a:spcBef>
              <a:spcAft>
                <a:spcPts val="0"/>
              </a:spcAft>
              <a:buClr>
                <a:schemeClr val="dk1"/>
              </a:buClr>
              <a:buSzPts val="2200"/>
              <a:buFont typeface="Calibri"/>
              <a:buChar char="•"/>
            </a:pPr>
            <a:r>
              <a:rPr lang="en-US" sz="2200">
                <a:solidFill>
                  <a:srgbClr val="0070C0"/>
                </a:solidFill>
                <a:latin typeface="Calibri"/>
                <a:ea typeface="Calibri"/>
                <a:cs typeface="Calibri"/>
                <a:sym typeface="Calibri"/>
              </a:rPr>
              <a:t>Identification</a:t>
            </a:r>
            <a:r>
              <a:rPr lang="en-US" sz="2200">
                <a:solidFill>
                  <a:schemeClr val="dk1"/>
                </a:solidFill>
                <a:latin typeface="Calibri"/>
                <a:ea typeface="Calibri"/>
                <a:cs typeface="Calibri"/>
                <a:sym typeface="Calibri"/>
              </a:rPr>
              <a:t> of potential collaborations between TPC participating institutions</a:t>
            </a:r>
            <a:endParaRPr sz="2200">
              <a:solidFill>
                <a:schemeClr val="dk1"/>
              </a:solidFill>
              <a:latin typeface="Calibri"/>
              <a:ea typeface="Calibri"/>
              <a:cs typeface="Calibri"/>
              <a:sym typeface="Calibri"/>
            </a:endParaRPr>
          </a:p>
          <a:p>
            <a:pPr indent="-133350" lvl="0" marL="285750" rtl="0" algn="l">
              <a:spcBef>
                <a:spcPts val="0"/>
              </a:spcBef>
              <a:spcAft>
                <a:spcPts val="0"/>
              </a:spcAft>
              <a:buClr>
                <a:schemeClr val="dk1"/>
              </a:buClr>
              <a:buSzPts val="24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2200">
                <a:solidFill>
                  <a:schemeClr val="dk1"/>
                </a:solidFill>
                <a:latin typeface="Calibri"/>
                <a:ea typeface="Calibri"/>
                <a:cs typeface="Calibri"/>
                <a:sym typeface="Calibri"/>
              </a:rPr>
              <a:t>Hackathon is structured to </a:t>
            </a:r>
            <a:r>
              <a:rPr lang="en-US" sz="2200">
                <a:solidFill>
                  <a:srgbClr val="0070C0"/>
                </a:solidFill>
                <a:latin typeface="Calibri"/>
                <a:ea typeface="Calibri"/>
                <a:cs typeface="Calibri"/>
                <a:sym typeface="Calibri"/>
              </a:rPr>
              <a:t>maximize discussion</a:t>
            </a:r>
            <a:endParaRPr sz="2200">
              <a:solidFill>
                <a:srgbClr val="0070C0"/>
              </a:solidFill>
              <a:latin typeface="Calibri"/>
              <a:ea typeface="Calibri"/>
              <a:cs typeface="Calibri"/>
              <a:sym typeface="Calibri"/>
            </a:endParaRPr>
          </a:p>
          <a:p>
            <a:pPr indent="-330200" lvl="0" marL="3429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Every talk is 5 minutes + 10 minutes of questions/discussion</a:t>
            </a:r>
            <a:endParaRPr sz="2200">
              <a:solidFill>
                <a:schemeClr val="dk1"/>
              </a:solidFill>
              <a:latin typeface="Calibri"/>
              <a:ea typeface="Calibri"/>
              <a:cs typeface="Calibri"/>
              <a:sym typeface="Calibri"/>
            </a:endParaRPr>
          </a:p>
          <a:p>
            <a:pPr indent="-190500" lvl="0" marL="342900" rtl="0" algn="l">
              <a:spcBef>
                <a:spcPts val="0"/>
              </a:spcBef>
              <a:spcAft>
                <a:spcPts val="0"/>
              </a:spcAft>
              <a:buClr>
                <a:schemeClr val="dk1"/>
              </a:buClr>
              <a:buSzPts val="24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US" sz="2200">
                <a:solidFill>
                  <a:srgbClr val="0070C0"/>
                </a:solidFill>
                <a:latin typeface="Calibri"/>
                <a:ea typeface="Calibri"/>
                <a:cs typeface="Calibri"/>
                <a:sym typeface="Calibri"/>
              </a:rPr>
              <a:t>Report progress</a:t>
            </a:r>
            <a:r>
              <a:rPr b="1" lang="en-US" sz="2200">
                <a:solidFill>
                  <a:schemeClr val="dk1"/>
                </a:solidFill>
                <a:latin typeface="Calibri"/>
                <a:ea typeface="Calibri"/>
                <a:cs typeface="Calibri"/>
                <a:sym typeface="Calibri"/>
              </a:rPr>
              <a:t> </a:t>
            </a:r>
            <a:r>
              <a:rPr lang="en-US" sz="2200">
                <a:solidFill>
                  <a:schemeClr val="dk1"/>
                </a:solidFill>
                <a:latin typeface="Calibri"/>
                <a:ea typeface="Calibri"/>
                <a:cs typeface="Calibri"/>
                <a:sym typeface="Calibri"/>
              </a:rPr>
              <a:t>for Data, Eval, Model Thursday morning and Friday noon</a:t>
            </a:r>
            <a:endParaRPr sz="2200">
              <a:solidFill>
                <a:srgbClr val="1155CC"/>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f9f89350c7_0_24"/>
          <p:cNvSpPr txBox="1"/>
          <p:nvPr>
            <p:ph type="title"/>
          </p:nvPr>
        </p:nvSpPr>
        <p:spPr>
          <a:xfrm>
            <a:off x="9332048" y="146100"/>
            <a:ext cx="2573100" cy="50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Schedule</a:t>
            </a:r>
            <a:endParaRPr/>
          </a:p>
        </p:txBody>
      </p:sp>
      <p:sp>
        <p:nvSpPr>
          <p:cNvPr id="131" name="Google Shape;131;g2f9f89350c7_0_24"/>
          <p:cNvSpPr txBox="1"/>
          <p:nvPr/>
        </p:nvSpPr>
        <p:spPr>
          <a:xfrm>
            <a:off x="6616546" y="1100596"/>
            <a:ext cx="6097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rgbClr val="0070C0"/>
                </a:solidFill>
                <a:latin typeface="Calibri"/>
                <a:ea typeface="Calibri"/>
                <a:cs typeface="Calibri"/>
                <a:sym typeface="Calibri"/>
              </a:rPr>
              <a:t>https://tinyurl.com/y65yafvj</a:t>
            </a:r>
            <a:endParaRPr/>
          </a:p>
        </p:txBody>
      </p:sp>
      <p:pic>
        <p:nvPicPr>
          <p:cNvPr id="132" name="Google Shape;132;g2f9f89350c7_0_24"/>
          <p:cNvPicPr preferRelativeResize="0"/>
          <p:nvPr/>
        </p:nvPicPr>
        <p:blipFill rotWithShape="1">
          <a:blip r:embed="rId3">
            <a:alphaModFix/>
          </a:blip>
          <a:srcRect b="0" l="0" r="0" t="0"/>
          <a:stretch/>
        </p:blipFill>
        <p:spPr>
          <a:xfrm>
            <a:off x="7324993" y="1980893"/>
            <a:ext cx="4064000" cy="4064000"/>
          </a:xfrm>
          <a:prstGeom prst="rect">
            <a:avLst/>
          </a:prstGeom>
          <a:noFill/>
          <a:ln>
            <a:noFill/>
          </a:ln>
        </p:spPr>
      </p:pic>
      <p:sp>
        <p:nvSpPr>
          <p:cNvPr id="133" name="Google Shape;133;g2f9f89350c7_0_24"/>
          <p:cNvSpPr txBox="1"/>
          <p:nvPr/>
        </p:nvSpPr>
        <p:spPr>
          <a:xfrm>
            <a:off x="219234" y="104432"/>
            <a:ext cx="7998300" cy="664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300" u="none" strike="noStrike">
                <a:solidFill>
                  <a:schemeClr val="dk1"/>
                </a:solidFill>
                <a:latin typeface="Calibri"/>
                <a:ea typeface="Calibri"/>
                <a:cs typeface="Calibri"/>
                <a:sym typeface="Calibri"/>
              </a:rPr>
              <a:t>Wednesday - October 9, 2024</a:t>
            </a:r>
            <a:br>
              <a:rPr i="0" lang="en-US" sz="1300" u="none" strike="noStrike">
                <a:solidFill>
                  <a:schemeClr val="dk1"/>
                </a:solidFill>
                <a:latin typeface="Calibri"/>
                <a:ea typeface="Calibri"/>
                <a:cs typeface="Calibri"/>
                <a:sym typeface="Calibri"/>
              </a:rPr>
            </a:br>
            <a:r>
              <a:rPr i="0" lang="en-US" sz="1300" u="none" strike="noStrike">
                <a:solidFill>
                  <a:schemeClr val="dk1"/>
                </a:solidFill>
                <a:latin typeface="Calibri"/>
                <a:ea typeface="Calibri"/>
                <a:cs typeface="Calibri"/>
                <a:sym typeface="Calibri"/>
              </a:rPr>
              <a:t>13:00-14:00 </a:t>
            </a:r>
            <a:r>
              <a:rPr i="0" lang="en-US" sz="1300" u="none" strike="noStrike">
                <a:solidFill>
                  <a:srgbClr val="0070C0"/>
                </a:solidFill>
                <a:latin typeface="Calibri"/>
                <a:ea typeface="Calibri"/>
                <a:cs typeface="Calibri"/>
                <a:sym typeface="Calibri"/>
              </a:rPr>
              <a:t>Plenary: Hackathon Goals (Ian Foster, Franck Cappello) </a:t>
            </a:r>
            <a:endParaRPr sz="1300">
              <a:latin typeface="Calibri"/>
              <a:ea typeface="Calibri"/>
              <a:cs typeface="Calibri"/>
              <a:sym typeface="Calibri"/>
            </a:endParaRPr>
          </a:p>
          <a:p>
            <a:pPr indent="0" lvl="1" marL="457200" marR="0" rtl="0" algn="l">
              <a:spcBef>
                <a:spcPts val="600"/>
              </a:spcBef>
              <a:spcAft>
                <a:spcPts val="0"/>
              </a:spcAft>
              <a:buNone/>
            </a:pPr>
            <a:r>
              <a:rPr i="0" lang="en-US" sz="1300" u="none" cap="none" strike="noStrike">
                <a:solidFill>
                  <a:schemeClr val="dk1"/>
                </a:solidFill>
                <a:latin typeface="Calibri"/>
                <a:ea typeface="Calibri"/>
                <a:cs typeface="Calibri"/>
                <a:sym typeface="Calibri"/>
              </a:rPr>
              <a:t>	  Intro (10 min</a:t>
            </a:r>
            <a:r>
              <a:rPr lang="en-US" sz="1300">
                <a:solidFill>
                  <a:schemeClr val="dk1"/>
                </a:solidFill>
                <a:latin typeface="Calibri"/>
                <a:ea typeface="Calibri"/>
                <a:cs typeface="Calibri"/>
                <a:sym typeface="Calibri"/>
              </a:rPr>
              <a:t>.),</a:t>
            </a:r>
            <a:r>
              <a:rPr i="0" lang="en-US" sz="1300" u="none" cap="none" strike="noStrike">
                <a:solidFill>
                  <a:schemeClr val="dk1"/>
                </a:solidFill>
                <a:latin typeface="Calibri"/>
                <a:ea typeface="Calibri"/>
                <a:cs typeface="Calibri"/>
                <a:sym typeface="Calibri"/>
              </a:rPr>
              <a:t> Data </a:t>
            </a:r>
            <a:r>
              <a:rPr lang="en-US" sz="1300">
                <a:solidFill>
                  <a:schemeClr val="dk1"/>
                </a:solidFill>
                <a:latin typeface="Calibri"/>
                <a:ea typeface="Calibri"/>
                <a:cs typeface="Calibri"/>
                <a:sym typeface="Calibri"/>
              </a:rPr>
              <a:t>(15 min.)</a:t>
            </a:r>
            <a:r>
              <a:rPr i="0" lang="en-US" sz="1300" u="none" cap="none" strike="noStrike">
                <a:solidFill>
                  <a:schemeClr val="dk1"/>
                </a:solidFill>
                <a:latin typeface="Calibri"/>
                <a:ea typeface="Calibri"/>
                <a:cs typeface="Calibri"/>
                <a:sym typeface="Calibri"/>
              </a:rPr>
              <a:t>, Eval (1</a:t>
            </a:r>
            <a:r>
              <a:rPr lang="en-US" sz="1300">
                <a:solidFill>
                  <a:schemeClr val="dk1"/>
                </a:solidFill>
                <a:latin typeface="Calibri"/>
                <a:ea typeface="Calibri"/>
                <a:cs typeface="Calibri"/>
                <a:sym typeface="Calibri"/>
              </a:rPr>
              <a:t>5</a:t>
            </a:r>
            <a:r>
              <a:rPr i="0" lang="en-US" sz="1300" u="none" cap="none" strike="noStrike">
                <a:solidFill>
                  <a:schemeClr val="dk1"/>
                </a:solidFill>
                <a:latin typeface="Calibri"/>
                <a:ea typeface="Calibri"/>
                <a:cs typeface="Calibri"/>
                <a:sym typeface="Calibri"/>
              </a:rPr>
              <a:t> min.), Model (1</a:t>
            </a:r>
            <a:r>
              <a:rPr lang="en-US" sz="1300">
                <a:solidFill>
                  <a:schemeClr val="dk1"/>
                </a:solidFill>
                <a:latin typeface="Calibri"/>
                <a:ea typeface="Calibri"/>
                <a:cs typeface="Calibri"/>
                <a:sym typeface="Calibri"/>
              </a:rPr>
              <a:t>5</a:t>
            </a:r>
            <a:r>
              <a:rPr i="0" lang="en-US" sz="1300" u="none" cap="none" strike="noStrike">
                <a:solidFill>
                  <a:schemeClr val="dk1"/>
                </a:solidFill>
                <a:latin typeface="Calibri"/>
                <a:ea typeface="Calibri"/>
                <a:cs typeface="Calibri"/>
                <a:sym typeface="Calibri"/>
              </a:rPr>
              <a:t> min.)</a:t>
            </a:r>
            <a:endParaRPr sz="1300">
              <a:latin typeface="Calibri"/>
              <a:ea typeface="Calibri"/>
              <a:cs typeface="Calibri"/>
              <a:sym typeface="Calibri"/>
            </a:endParaRPr>
          </a:p>
          <a:p>
            <a:pPr indent="0" lvl="0" marL="0" marR="0" rtl="0" algn="l">
              <a:spcBef>
                <a:spcPts val="0"/>
              </a:spcBef>
              <a:spcAft>
                <a:spcPts val="0"/>
              </a:spcAft>
              <a:buNone/>
            </a:pPr>
            <a:r>
              <a:rPr i="0" lang="en-US" sz="1300" u="none" strike="noStrike">
                <a:solidFill>
                  <a:schemeClr val="dk1"/>
                </a:solidFill>
                <a:latin typeface="Calibri"/>
                <a:ea typeface="Calibri"/>
                <a:cs typeface="Calibri"/>
                <a:sym typeface="Calibri"/>
              </a:rPr>
              <a:t>14:00-15:30 Session 1 </a:t>
            </a:r>
            <a:endParaRPr i="0" sz="1300" u="none" strike="noStrike">
              <a:solidFill>
                <a:schemeClr val="dk1"/>
              </a:solidFill>
              <a:latin typeface="Calibri"/>
              <a:ea typeface="Calibri"/>
              <a:cs typeface="Calibri"/>
              <a:sym typeface="Calibri"/>
            </a:endParaRPr>
          </a:p>
          <a:p>
            <a:pPr indent="-82550" lvl="0" marL="457200" marR="0" rtl="0" algn="l">
              <a:spcBef>
                <a:spcPts val="0"/>
              </a:spcBef>
              <a:spcAft>
                <a:spcPts val="0"/>
              </a:spcAft>
              <a:buClr>
                <a:srgbClr val="0070C0"/>
              </a:buClr>
              <a:buSzPts val="1300"/>
              <a:buFont typeface="Calibri"/>
              <a:buChar char="•"/>
            </a:pPr>
            <a:r>
              <a:rPr i="0" lang="en-US" sz="1300" u="none" strike="noStrike">
                <a:solidFill>
                  <a:srgbClr val="0070C0"/>
                </a:solidFill>
                <a:latin typeface="Calibri"/>
                <a:ea typeface="Calibri"/>
                <a:cs typeface="Calibri"/>
                <a:sym typeface="Calibri"/>
              </a:rPr>
              <a:t>Eval </a:t>
            </a:r>
            <a:r>
              <a:rPr lang="en-US" sz="1300">
                <a:solidFill>
                  <a:srgbClr val="0070C0"/>
                </a:solidFill>
                <a:latin typeface="Calibri"/>
                <a:ea typeface="Calibri"/>
                <a:cs typeface="Calibri"/>
                <a:sym typeface="Calibri"/>
              </a:rPr>
              <a:t>- State of the Eval</a:t>
            </a:r>
            <a:endParaRPr sz="1300">
              <a:latin typeface="Calibri"/>
              <a:ea typeface="Calibri"/>
              <a:cs typeface="Calibri"/>
              <a:sym typeface="Calibri"/>
            </a:endParaRPr>
          </a:p>
          <a:p>
            <a:pPr indent="-82550" lvl="0" marL="457200" marR="0" rtl="0" algn="l">
              <a:spcBef>
                <a:spcPts val="0"/>
              </a:spcBef>
              <a:spcAft>
                <a:spcPts val="0"/>
              </a:spcAft>
              <a:buClr>
                <a:srgbClr val="0070C0"/>
              </a:buClr>
              <a:buSzPts val="1300"/>
              <a:buFont typeface="Calibri"/>
              <a:buChar char="•"/>
            </a:pPr>
            <a:r>
              <a:rPr i="0" lang="en-US" sz="1300" u="none" strike="noStrike">
                <a:solidFill>
                  <a:srgbClr val="0070C0"/>
                </a:solidFill>
                <a:latin typeface="Calibri"/>
                <a:ea typeface="Calibri"/>
                <a:cs typeface="Calibri"/>
                <a:sym typeface="Calibri"/>
              </a:rPr>
              <a:t>Data – state of the projects</a:t>
            </a:r>
            <a:endParaRPr i="0" sz="13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i="0" lang="en-US" sz="1300" u="none" strike="noStrike">
                <a:solidFill>
                  <a:schemeClr val="dk1"/>
                </a:solidFill>
                <a:latin typeface="Calibri"/>
                <a:ea typeface="Calibri"/>
                <a:cs typeface="Calibri"/>
                <a:sym typeface="Calibri"/>
              </a:rPr>
              <a:t>15:30-16:00 Break</a:t>
            </a:r>
            <a:endParaRPr i="0" sz="13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i="0" lang="en-US" sz="1300" u="none" strike="noStrike">
                <a:solidFill>
                  <a:schemeClr val="dk1"/>
                </a:solidFill>
                <a:latin typeface="Calibri"/>
                <a:ea typeface="Calibri"/>
                <a:cs typeface="Calibri"/>
                <a:sym typeface="Calibri"/>
              </a:rPr>
              <a:t>16:00-17:30 Session 2 </a:t>
            </a:r>
            <a:endParaRPr i="0" sz="1300" u="none" strike="noStrike">
              <a:solidFill>
                <a:schemeClr val="dk1"/>
              </a:solidFill>
              <a:latin typeface="Calibri"/>
              <a:ea typeface="Calibri"/>
              <a:cs typeface="Calibri"/>
              <a:sym typeface="Calibri"/>
            </a:endParaRPr>
          </a:p>
          <a:p>
            <a:pPr indent="-82550" lvl="0" marL="457200" marR="0" rtl="0" algn="l">
              <a:spcBef>
                <a:spcPts val="0"/>
              </a:spcBef>
              <a:spcAft>
                <a:spcPts val="0"/>
              </a:spcAft>
              <a:buClr>
                <a:srgbClr val="0070C0"/>
              </a:buClr>
              <a:buSzPts val="1300"/>
              <a:buFont typeface="Calibri"/>
              <a:buChar char="•"/>
            </a:pPr>
            <a:r>
              <a:rPr i="0" lang="en-US" sz="1300" u="none" strike="noStrike">
                <a:solidFill>
                  <a:srgbClr val="0070C0"/>
                </a:solidFill>
                <a:latin typeface="Calibri"/>
                <a:ea typeface="Calibri"/>
                <a:cs typeface="Calibri"/>
                <a:sym typeface="Calibri"/>
              </a:rPr>
              <a:t>Eval </a:t>
            </a:r>
            <a:r>
              <a:rPr lang="en-US" sz="1300">
                <a:solidFill>
                  <a:srgbClr val="0070C0"/>
                </a:solidFill>
                <a:latin typeface="Calibri"/>
                <a:ea typeface="Calibri"/>
                <a:cs typeface="Calibri"/>
                <a:sym typeface="Calibri"/>
              </a:rPr>
              <a:t>MCQs, way forward for a lasting methodology</a:t>
            </a:r>
            <a:r>
              <a:rPr i="0" lang="en-US" sz="1300" u="none" strike="noStrike">
                <a:solidFill>
                  <a:srgbClr val="0070C0"/>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82550" lvl="0" marL="458787" marR="0" rtl="0" algn="l">
              <a:spcBef>
                <a:spcPts val="0"/>
              </a:spcBef>
              <a:spcAft>
                <a:spcPts val="0"/>
              </a:spcAft>
              <a:buClr>
                <a:srgbClr val="0070C0"/>
              </a:buClr>
              <a:buSzPts val="1300"/>
              <a:buFont typeface="Calibri"/>
              <a:buChar char="•"/>
            </a:pPr>
            <a:r>
              <a:rPr i="0" lang="en-US" sz="1300" u="none" strike="noStrike">
                <a:solidFill>
                  <a:srgbClr val="0070C0"/>
                </a:solidFill>
                <a:latin typeface="Calibri"/>
                <a:ea typeface="Calibri"/>
                <a:cs typeface="Calibri"/>
                <a:sym typeface="Calibri"/>
              </a:rPr>
              <a:t>Data – Workflows for Data Hackathon </a:t>
            </a:r>
            <a:endParaRPr i="1" sz="13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i="1" lang="en-US" sz="1300" u="none" strike="noStrike">
                <a:solidFill>
                  <a:schemeClr val="dk1"/>
                </a:solidFill>
                <a:latin typeface="Calibri"/>
                <a:ea typeface="Calibri"/>
                <a:cs typeface="Calibri"/>
                <a:sym typeface="Calibri"/>
              </a:rPr>
              <a:t>Dinner in self-organized small groups</a:t>
            </a:r>
            <a:endParaRPr i="1" sz="13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US" sz="1300">
                <a:solidFill>
                  <a:schemeClr val="dk1"/>
                </a:solidFill>
                <a:latin typeface="Calibri"/>
                <a:ea typeface="Calibri"/>
                <a:cs typeface="Calibri"/>
                <a:sym typeface="Calibri"/>
              </a:rPr>
              <a:t>Thursday - October 10, 2024</a:t>
            </a:r>
            <a:endParaRPr b="1" sz="1300">
              <a:solidFill>
                <a:schemeClr val="dk1"/>
              </a:solidFill>
              <a:latin typeface="Calibri"/>
              <a:ea typeface="Calibri"/>
              <a:cs typeface="Calibri"/>
              <a:sym typeface="Calibri"/>
            </a:endParaRPr>
          </a:p>
          <a:p>
            <a:pPr indent="0" lvl="0" marL="0" rtl="0" algn="l">
              <a:spcBef>
                <a:spcPts val="600"/>
              </a:spcBef>
              <a:spcAft>
                <a:spcPts val="0"/>
              </a:spcAft>
              <a:buClr>
                <a:schemeClr val="dk1"/>
              </a:buClr>
              <a:buFont typeface="Arial"/>
              <a:buNone/>
            </a:pPr>
            <a:r>
              <a:rPr b="1" lang="en-US" sz="1300">
                <a:solidFill>
                  <a:schemeClr val="dk1"/>
                </a:solidFill>
                <a:latin typeface="Calibri"/>
                <a:ea typeface="Calibri"/>
                <a:cs typeface="Calibri"/>
                <a:sym typeface="Calibri"/>
              </a:rPr>
              <a:t>08:00-08:30</a:t>
            </a:r>
            <a:r>
              <a:rPr lang="en-US" sz="1300">
                <a:solidFill>
                  <a:schemeClr val="dk1"/>
                </a:solidFill>
                <a:latin typeface="Calibri"/>
                <a:ea typeface="Calibri"/>
                <a:cs typeface="Calibri"/>
                <a:sym typeface="Calibri"/>
              </a:rPr>
              <a:t> Coffee and Breakfast Snacks</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08:30-09:00  </a:t>
            </a:r>
            <a:r>
              <a:rPr lang="en-US" sz="1300">
                <a:solidFill>
                  <a:srgbClr val="0070C0"/>
                </a:solidFill>
                <a:latin typeface="Calibri"/>
                <a:ea typeface="Calibri"/>
                <a:cs typeface="Calibri"/>
                <a:sym typeface="Calibri"/>
              </a:rPr>
              <a:t>Plenary: updates</a:t>
            </a:r>
            <a:r>
              <a:rPr lang="en-US" sz="1300">
                <a:solidFill>
                  <a:schemeClr val="dk1"/>
                </a:solidFill>
                <a:latin typeface="Calibri"/>
                <a:ea typeface="Calibri"/>
                <a:cs typeface="Calibri"/>
                <a:sym typeface="Calibri"/>
              </a:rPr>
              <a:t> from day 1, all groups (Data, Eval, Model)</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09:00-09:30  </a:t>
            </a:r>
            <a:r>
              <a:rPr lang="en-US" sz="1300">
                <a:solidFill>
                  <a:srgbClr val="0070C0"/>
                </a:solidFill>
                <a:latin typeface="Calibri"/>
                <a:ea typeface="Calibri"/>
                <a:cs typeface="Calibri"/>
                <a:sym typeface="Calibri"/>
              </a:rPr>
              <a:t>Plenary Salman Habib</a:t>
            </a:r>
            <a:r>
              <a:rPr lang="en-US" sz="1300">
                <a:solidFill>
                  <a:schemeClr val="dk1"/>
                </a:solidFill>
                <a:latin typeface="Calibri"/>
                <a:ea typeface="Calibri"/>
                <a:cs typeface="Calibri"/>
                <a:sym typeface="Calibri"/>
              </a:rPr>
              <a:t> (15 + 15)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09:30-10:45 Session 3 </a:t>
            </a:r>
            <a:endParaRPr sz="1300">
              <a:solidFill>
                <a:schemeClr val="dk1"/>
              </a:solidFill>
              <a:latin typeface="Calibri"/>
              <a:ea typeface="Calibri"/>
              <a:cs typeface="Calibri"/>
              <a:sym typeface="Calibri"/>
            </a:endParaRPr>
          </a:p>
          <a:p>
            <a:pPr indent="-82550" lvl="1" marL="457200"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Eval+data - Data Sources/Eval – Narratives </a:t>
            </a:r>
            <a:endParaRPr sz="1300">
              <a:solidFill>
                <a:srgbClr val="0070C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10:45-11:00 Break</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11:00-12:30 Session 4 </a:t>
            </a:r>
            <a:endParaRPr sz="1300">
              <a:solidFill>
                <a:schemeClr val="dk1"/>
              </a:solidFill>
              <a:latin typeface="Calibri"/>
              <a:ea typeface="Calibri"/>
              <a:cs typeface="Calibri"/>
              <a:sym typeface="Calibri"/>
            </a:endParaRPr>
          </a:p>
          <a:p>
            <a:pPr indent="-82550" lvl="1" marL="457200" rtl="0" algn="l">
              <a:spcBef>
                <a:spcPts val="0"/>
              </a:spcBef>
              <a:spcAft>
                <a:spcPts val="0"/>
              </a:spcAft>
              <a:buClr>
                <a:schemeClr val="dk1"/>
              </a:buClr>
              <a:buSzPts val="1300"/>
              <a:buFont typeface="Calibri"/>
              <a:buChar char="•"/>
            </a:pPr>
            <a:r>
              <a:rPr lang="en-US" sz="1300">
                <a:solidFill>
                  <a:srgbClr val="0070C0"/>
                </a:solidFill>
                <a:latin typeface="Calibri"/>
                <a:ea typeface="Calibri"/>
                <a:cs typeface="Calibri"/>
                <a:sym typeface="Calibri"/>
              </a:rPr>
              <a:t>Eval+data -Multi-modal, RAG, Dedup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12:30-14:00 Lunch (provided)</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14:00-15:30 Session 5</a:t>
            </a:r>
            <a:endParaRPr sz="1300">
              <a:solidFill>
                <a:schemeClr val="dk1"/>
              </a:solidFill>
              <a:latin typeface="Calibri"/>
              <a:ea typeface="Calibri"/>
              <a:cs typeface="Calibri"/>
              <a:sym typeface="Calibri"/>
            </a:endParaRPr>
          </a:p>
          <a:p>
            <a:pPr indent="-82550" lvl="0" marL="457200"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Eval - Safety - Redteaming</a:t>
            </a:r>
            <a:endParaRPr sz="1300">
              <a:solidFill>
                <a:schemeClr val="dk1"/>
              </a:solidFill>
              <a:latin typeface="Calibri"/>
              <a:ea typeface="Calibri"/>
              <a:cs typeface="Calibri"/>
              <a:sym typeface="Calibri"/>
            </a:endParaRPr>
          </a:p>
          <a:p>
            <a:pPr indent="-82550" lvl="0" marL="458787"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Data – Workflows for Data Hackathon, continued </a:t>
            </a:r>
            <a:endParaRPr sz="1300">
              <a:solidFill>
                <a:srgbClr val="0070C0"/>
              </a:solidFill>
              <a:latin typeface="Calibri"/>
              <a:ea typeface="Calibri"/>
              <a:cs typeface="Calibri"/>
              <a:sym typeface="Calibri"/>
            </a:endParaRPr>
          </a:p>
          <a:p>
            <a:pPr indent="-82550" lvl="0" marL="458787"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Model Architecture and Performance</a:t>
            </a:r>
            <a:endParaRPr sz="1300">
              <a:solidFill>
                <a:srgbClr val="0070C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15:30-16:00 Break</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300">
                <a:solidFill>
                  <a:schemeClr val="dk1"/>
                </a:solidFill>
                <a:latin typeface="Calibri"/>
                <a:ea typeface="Calibri"/>
                <a:cs typeface="Calibri"/>
                <a:sym typeface="Calibri"/>
              </a:rPr>
              <a:t>16:00-17:30 Session 6 (Eval: AI Safety and Reliability) </a:t>
            </a:r>
            <a:endParaRPr sz="1300">
              <a:solidFill>
                <a:schemeClr val="dk1"/>
              </a:solidFill>
              <a:latin typeface="Calibri"/>
              <a:ea typeface="Calibri"/>
              <a:cs typeface="Calibri"/>
              <a:sym typeface="Calibri"/>
            </a:endParaRPr>
          </a:p>
          <a:p>
            <a:pPr indent="-82550" lvl="0" marL="457200"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Eval - Proxy Benchmark, Metrics, UQ</a:t>
            </a:r>
            <a:endParaRPr sz="1300">
              <a:solidFill>
                <a:srgbClr val="0070C0"/>
              </a:solidFill>
              <a:latin typeface="Calibri"/>
              <a:ea typeface="Calibri"/>
              <a:cs typeface="Calibri"/>
              <a:sym typeface="Calibri"/>
            </a:endParaRPr>
          </a:p>
          <a:p>
            <a:pPr indent="-82550" lvl="0" marL="457200"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Data Datamix and Experimentation</a:t>
            </a:r>
            <a:endParaRPr sz="1300">
              <a:solidFill>
                <a:srgbClr val="0070C0"/>
              </a:solidFill>
              <a:latin typeface="Calibri"/>
              <a:ea typeface="Calibri"/>
              <a:cs typeface="Calibri"/>
              <a:sym typeface="Calibri"/>
            </a:endParaRPr>
          </a:p>
          <a:p>
            <a:pPr indent="-82550" lvl="0" marL="457200" rtl="0" algn="l">
              <a:spcBef>
                <a:spcPts val="0"/>
              </a:spcBef>
              <a:spcAft>
                <a:spcPts val="0"/>
              </a:spcAft>
              <a:buClr>
                <a:srgbClr val="0070C0"/>
              </a:buClr>
              <a:buSzPts val="1300"/>
              <a:buFont typeface="Calibri"/>
              <a:buChar char="•"/>
            </a:pPr>
            <a:r>
              <a:rPr lang="en-US" sz="1300">
                <a:solidFill>
                  <a:srgbClr val="0070C0"/>
                </a:solidFill>
                <a:latin typeface="Calibri"/>
                <a:ea typeface="Calibri"/>
                <a:cs typeface="Calibri"/>
                <a:sym typeface="Calibri"/>
              </a:rPr>
              <a:t>Model Architecture and Performance</a:t>
            </a:r>
            <a:endParaRPr sz="1300">
              <a:solidFill>
                <a:srgbClr val="0070C0"/>
              </a:solidFill>
              <a:latin typeface="Calibri"/>
              <a:ea typeface="Calibri"/>
              <a:cs typeface="Calibri"/>
              <a:sym typeface="Calibri"/>
            </a:endParaRPr>
          </a:p>
          <a:p>
            <a:pPr indent="0" lvl="0" marL="0" rtl="0" algn="l">
              <a:spcBef>
                <a:spcPts val="0"/>
              </a:spcBef>
              <a:spcAft>
                <a:spcPts val="0"/>
              </a:spcAft>
              <a:buSzPts val="1100"/>
              <a:buNone/>
            </a:pPr>
            <a:r>
              <a:rPr i="1" lang="en-US" sz="1300">
                <a:solidFill>
                  <a:schemeClr val="dk1"/>
                </a:solidFill>
                <a:latin typeface="Calibri"/>
                <a:ea typeface="Calibri"/>
                <a:cs typeface="Calibri"/>
                <a:sym typeface="Calibri"/>
              </a:rPr>
              <a:t>Dinner at </a:t>
            </a:r>
            <a:r>
              <a:rPr i="1" lang="en-US" sz="1300" u="sng">
                <a:solidFill>
                  <a:schemeClr val="dk1"/>
                </a:solidFill>
                <a:latin typeface="Calibri"/>
                <a:ea typeface="Calibri"/>
                <a:cs typeface="Calibri"/>
                <a:sym typeface="Calibri"/>
                <a:hlinkClick r:id="rId4">
                  <a:extLst>
                    <a:ext uri="{A12FA001-AC4F-418D-AE19-62706E023703}">
                      <ahyp:hlinkClr val="tx"/>
                    </a:ext>
                  </a:extLst>
                </a:hlinkClick>
              </a:rPr>
              <a:t>Argonne Guest House restaurant</a:t>
            </a:r>
            <a:endParaRPr i="1" sz="13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txBox="1"/>
          <p:nvPr>
            <p:ph type="title"/>
          </p:nvPr>
        </p:nvSpPr>
        <p:spPr>
          <a:xfrm>
            <a:off x="335901" y="100123"/>
            <a:ext cx="10515240" cy="5061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Schedule</a:t>
            </a:r>
            <a:endParaRPr/>
          </a:p>
        </p:txBody>
      </p:sp>
      <p:sp>
        <p:nvSpPr>
          <p:cNvPr id="139" name="Google Shape;139;p5"/>
          <p:cNvSpPr txBox="1"/>
          <p:nvPr/>
        </p:nvSpPr>
        <p:spPr>
          <a:xfrm>
            <a:off x="6616546" y="1100596"/>
            <a:ext cx="609783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0070C0"/>
                </a:solidFill>
                <a:latin typeface="Calibri"/>
                <a:ea typeface="Calibri"/>
                <a:cs typeface="Calibri"/>
                <a:sym typeface="Calibri"/>
              </a:rPr>
              <a:t>https://tinyurl.com/y65yafvj</a:t>
            </a:r>
            <a:endParaRPr/>
          </a:p>
        </p:txBody>
      </p:sp>
      <p:pic>
        <p:nvPicPr>
          <p:cNvPr id="140" name="Google Shape;140;p5"/>
          <p:cNvPicPr preferRelativeResize="0"/>
          <p:nvPr/>
        </p:nvPicPr>
        <p:blipFill rotWithShape="1">
          <a:blip r:embed="rId3">
            <a:alphaModFix/>
          </a:blip>
          <a:srcRect b="0" l="0" r="0" t="0"/>
          <a:stretch/>
        </p:blipFill>
        <p:spPr>
          <a:xfrm>
            <a:off x="7548699" y="1991910"/>
            <a:ext cx="4064000" cy="4064000"/>
          </a:xfrm>
          <a:prstGeom prst="rect">
            <a:avLst/>
          </a:prstGeom>
          <a:noFill/>
          <a:ln>
            <a:noFill/>
          </a:ln>
        </p:spPr>
      </p:pic>
      <p:sp>
        <p:nvSpPr>
          <p:cNvPr id="141" name="Google Shape;141;p5"/>
          <p:cNvSpPr txBox="1"/>
          <p:nvPr/>
        </p:nvSpPr>
        <p:spPr>
          <a:xfrm>
            <a:off x="335892" y="1668088"/>
            <a:ext cx="7097100" cy="3124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u="none" strike="noStrike">
                <a:solidFill>
                  <a:schemeClr val="dk1"/>
                </a:solidFill>
                <a:latin typeface="Calibri"/>
                <a:ea typeface="Calibri"/>
                <a:cs typeface="Calibri"/>
                <a:sym typeface="Calibri"/>
              </a:rPr>
              <a:t>Friday  - October 11, 2024</a:t>
            </a:r>
            <a:endParaRPr b="1" i="0" sz="2400" u="none" strike="noStrike">
              <a:solidFill>
                <a:schemeClr val="dk1"/>
              </a:solidFill>
              <a:latin typeface="Calibri"/>
              <a:ea typeface="Calibri"/>
              <a:cs typeface="Calibri"/>
              <a:sym typeface="Calibri"/>
            </a:endParaRPr>
          </a:p>
          <a:p>
            <a:pPr indent="0" lvl="0" marL="0" marR="0" rtl="0" algn="l">
              <a:spcBef>
                <a:spcPts val="600"/>
              </a:spcBef>
              <a:spcAft>
                <a:spcPts val="0"/>
              </a:spcAft>
              <a:buNone/>
            </a:pPr>
            <a:r>
              <a:rPr b="1" i="0" lang="en-US" sz="1600" u="none" strike="noStrike">
                <a:solidFill>
                  <a:schemeClr val="dk1"/>
                </a:solidFill>
                <a:latin typeface="Calibri"/>
                <a:ea typeface="Calibri"/>
                <a:cs typeface="Calibri"/>
                <a:sym typeface="Calibri"/>
              </a:rPr>
              <a:t>0</a:t>
            </a:r>
            <a:r>
              <a:rPr b="1" lang="en-US" sz="1600">
                <a:solidFill>
                  <a:schemeClr val="dk1"/>
                </a:solidFill>
                <a:latin typeface="Calibri"/>
                <a:ea typeface="Calibri"/>
                <a:cs typeface="Calibri"/>
                <a:sym typeface="Calibri"/>
              </a:rPr>
              <a:t>9</a:t>
            </a:r>
            <a:r>
              <a:rPr b="1" i="0" lang="en-US" sz="1600" u="none" strike="noStrike">
                <a:solidFill>
                  <a:schemeClr val="dk1"/>
                </a:solidFill>
                <a:latin typeface="Calibri"/>
                <a:ea typeface="Calibri"/>
                <a:cs typeface="Calibri"/>
                <a:sym typeface="Calibri"/>
              </a:rPr>
              <a:t>:</a:t>
            </a:r>
            <a:r>
              <a:rPr b="1" lang="en-US" sz="1600">
                <a:solidFill>
                  <a:schemeClr val="dk1"/>
                </a:solidFill>
                <a:latin typeface="Calibri"/>
                <a:ea typeface="Calibri"/>
                <a:cs typeface="Calibri"/>
                <a:sym typeface="Calibri"/>
              </a:rPr>
              <a:t>0</a:t>
            </a:r>
            <a:r>
              <a:rPr b="1" i="0" lang="en-US" sz="1600" u="none" strike="noStrike">
                <a:solidFill>
                  <a:schemeClr val="dk1"/>
                </a:solidFill>
                <a:latin typeface="Calibri"/>
                <a:ea typeface="Calibri"/>
                <a:cs typeface="Calibri"/>
                <a:sym typeface="Calibri"/>
              </a:rPr>
              <a:t>0-</a:t>
            </a:r>
            <a:r>
              <a:rPr b="1" lang="en-US" sz="1600">
                <a:solidFill>
                  <a:schemeClr val="dk1"/>
                </a:solidFill>
                <a:latin typeface="Calibri"/>
                <a:ea typeface="Calibri"/>
                <a:cs typeface="Calibri"/>
                <a:sym typeface="Calibri"/>
              </a:rPr>
              <a:t>09</a:t>
            </a:r>
            <a:r>
              <a:rPr b="1" i="0" lang="en-US" sz="1600" u="none" strike="noStrike">
                <a:solidFill>
                  <a:schemeClr val="dk1"/>
                </a:solidFill>
                <a:latin typeface="Calibri"/>
                <a:ea typeface="Calibri"/>
                <a:cs typeface="Calibri"/>
                <a:sym typeface="Calibri"/>
              </a:rPr>
              <a:t>:</a:t>
            </a:r>
            <a:r>
              <a:rPr b="1" lang="en-US" sz="1600">
                <a:solidFill>
                  <a:schemeClr val="dk1"/>
                </a:solidFill>
                <a:latin typeface="Calibri"/>
                <a:ea typeface="Calibri"/>
                <a:cs typeface="Calibri"/>
                <a:sym typeface="Calibri"/>
              </a:rPr>
              <a:t>3</a:t>
            </a:r>
            <a:r>
              <a:rPr b="1" i="0" lang="en-US" sz="1600" u="none" strike="noStrike">
                <a:solidFill>
                  <a:schemeClr val="dk1"/>
                </a:solidFill>
                <a:latin typeface="Calibri"/>
                <a:ea typeface="Calibri"/>
                <a:cs typeface="Calibri"/>
                <a:sym typeface="Calibri"/>
              </a:rPr>
              <a:t>0</a:t>
            </a:r>
            <a:r>
              <a:rPr b="0" i="0" lang="en-US" sz="1600" u="none" strike="noStrike">
                <a:solidFill>
                  <a:schemeClr val="dk1"/>
                </a:solidFill>
                <a:latin typeface="Calibri"/>
                <a:ea typeface="Calibri"/>
                <a:cs typeface="Calibri"/>
                <a:sym typeface="Calibri"/>
              </a:rPr>
              <a:t> Coffee and Breakfast Snacks</a:t>
            </a:r>
            <a:endParaRPr b="0" i="0" sz="24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0</a:t>
            </a:r>
            <a:r>
              <a:rPr lang="en-US" sz="1600">
                <a:solidFill>
                  <a:schemeClr val="dk1"/>
                </a:solidFill>
                <a:latin typeface="Calibri"/>
                <a:ea typeface="Calibri"/>
                <a:cs typeface="Calibri"/>
                <a:sym typeface="Calibri"/>
              </a:rPr>
              <a:t>9</a:t>
            </a:r>
            <a:r>
              <a:rPr b="0" i="0" lang="en-US" sz="1600" u="none" strike="noStrike">
                <a:solidFill>
                  <a:schemeClr val="dk1"/>
                </a:solidFill>
                <a:latin typeface="Calibri"/>
                <a:ea typeface="Calibri"/>
                <a:cs typeface="Calibri"/>
                <a:sym typeface="Calibri"/>
              </a:rPr>
              <a:t>:</a:t>
            </a:r>
            <a:r>
              <a:rPr lang="en-US" sz="1600">
                <a:solidFill>
                  <a:schemeClr val="dk1"/>
                </a:solidFill>
                <a:latin typeface="Calibri"/>
                <a:ea typeface="Calibri"/>
                <a:cs typeface="Calibri"/>
                <a:sym typeface="Calibri"/>
              </a:rPr>
              <a:t>3</a:t>
            </a:r>
            <a:r>
              <a:rPr b="0" i="0" lang="en-US" sz="1600" u="none" strike="noStrike">
                <a:solidFill>
                  <a:schemeClr val="dk1"/>
                </a:solidFill>
                <a:latin typeface="Calibri"/>
                <a:ea typeface="Calibri"/>
                <a:cs typeface="Calibri"/>
                <a:sym typeface="Calibri"/>
              </a:rPr>
              <a:t>0-10:</a:t>
            </a:r>
            <a:r>
              <a:rPr lang="en-US" sz="1600">
                <a:solidFill>
                  <a:schemeClr val="dk1"/>
                </a:solidFill>
                <a:latin typeface="Calibri"/>
                <a:ea typeface="Calibri"/>
                <a:cs typeface="Calibri"/>
                <a:sym typeface="Calibri"/>
              </a:rPr>
              <a:t>0</a:t>
            </a:r>
            <a:r>
              <a:rPr b="0" i="0" lang="en-US" sz="1600" u="none" strike="noStrike">
                <a:solidFill>
                  <a:schemeClr val="dk1"/>
                </a:solidFill>
                <a:latin typeface="Calibri"/>
                <a:ea typeface="Calibri"/>
                <a:cs typeface="Calibri"/>
                <a:sym typeface="Calibri"/>
              </a:rPr>
              <a:t>0 Session 7 </a:t>
            </a:r>
            <a:endParaRPr b="0" i="0" sz="2400" u="none" strike="noStrike">
              <a:solidFill>
                <a:schemeClr val="dk1"/>
              </a:solidFill>
              <a:latin typeface="Calibri"/>
              <a:ea typeface="Calibri"/>
              <a:cs typeface="Calibri"/>
              <a:sym typeface="Calibri"/>
            </a:endParaRPr>
          </a:p>
          <a:p>
            <a:pPr indent="-101600" lvl="0" marL="457200" marR="0" rtl="0" algn="l">
              <a:spcBef>
                <a:spcPts val="0"/>
              </a:spcBef>
              <a:spcAft>
                <a:spcPts val="0"/>
              </a:spcAft>
              <a:buClr>
                <a:srgbClr val="0070C0"/>
              </a:buClr>
              <a:buSzPts val="1600"/>
              <a:buFont typeface="Arial"/>
              <a:buChar char="•"/>
            </a:pPr>
            <a:r>
              <a:rPr b="0" i="0" lang="en-US" sz="1600" u="none" strike="noStrike">
                <a:solidFill>
                  <a:srgbClr val="0070C0"/>
                </a:solidFill>
                <a:latin typeface="Calibri"/>
                <a:ea typeface="Calibri"/>
                <a:cs typeface="Calibri"/>
                <a:sym typeface="Calibri"/>
              </a:rPr>
              <a:t>Eval </a:t>
            </a:r>
            <a:r>
              <a:rPr lang="en-US" sz="1600">
                <a:solidFill>
                  <a:srgbClr val="0070C0"/>
                </a:solidFill>
                <a:latin typeface="Calibri"/>
                <a:ea typeface="Calibri"/>
                <a:cs typeface="Calibri"/>
                <a:sym typeface="Calibri"/>
              </a:rPr>
              <a:t> – </a:t>
            </a:r>
            <a:r>
              <a:rPr lang="en-US" sz="1600">
                <a:solidFill>
                  <a:srgbClr val="0070C0"/>
                </a:solidFill>
                <a:latin typeface="Calibri"/>
                <a:ea typeface="Calibri"/>
                <a:cs typeface="Calibri"/>
                <a:sym typeface="Calibri"/>
              </a:rPr>
              <a:t>Roadmapping skills and safety</a:t>
            </a:r>
            <a:endParaRPr>
              <a:solidFill>
                <a:srgbClr val="0070C0"/>
              </a:solidFill>
            </a:endParaRPr>
          </a:p>
          <a:p>
            <a:pPr indent="-101600" lvl="0" marL="457200" marR="0" rtl="0" algn="l">
              <a:spcBef>
                <a:spcPts val="0"/>
              </a:spcBef>
              <a:spcAft>
                <a:spcPts val="0"/>
              </a:spcAft>
              <a:buClr>
                <a:srgbClr val="0070C0"/>
              </a:buClr>
              <a:buSzPts val="1600"/>
              <a:buFont typeface="Arial"/>
              <a:buChar char="•"/>
            </a:pPr>
            <a:r>
              <a:rPr b="0" i="0" lang="en-US" sz="1600" u="none" strike="noStrike">
                <a:solidFill>
                  <a:srgbClr val="0070C0"/>
                </a:solidFill>
                <a:latin typeface="Calibri"/>
                <a:ea typeface="Calibri"/>
                <a:cs typeface="Calibri"/>
                <a:sym typeface="Calibri"/>
              </a:rPr>
              <a:t>Data – Workflows for Data Hackathon, continued; demo progress </a:t>
            </a:r>
            <a:endParaRPr>
              <a:solidFill>
                <a:srgbClr val="0070C0"/>
              </a:solidFill>
            </a:endParaRPr>
          </a:p>
          <a:p>
            <a:pPr indent="-101600" lvl="0" marL="457200" marR="0" rtl="0" algn="l">
              <a:spcBef>
                <a:spcPts val="0"/>
              </a:spcBef>
              <a:spcAft>
                <a:spcPts val="0"/>
              </a:spcAft>
              <a:buClr>
                <a:srgbClr val="0070C0"/>
              </a:buClr>
              <a:buSzPts val="1600"/>
              <a:buFont typeface="Arial"/>
              <a:buChar char="•"/>
            </a:pPr>
            <a:r>
              <a:rPr b="0" i="0" lang="en-US" sz="1600" u="none" strike="noStrike">
                <a:solidFill>
                  <a:srgbClr val="0070C0"/>
                </a:solidFill>
                <a:latin typeface="Calibri"/>
                <a:ea typeface="Calibri"/>
                <a:cs typeface="Calibri"/>
                <a:sym typeface="Calibri"/>
              </a:rPr>
              <a:t>Model Architecture and Performance</a:t>
            </a:r>
            <a:endParaRPr b="0" i="0" sz="1600" u="none" strike="noStrike">
              <a:solidFill>
                <a:srgbClr val="0070C0"/>
              </a:solidFill>
              <a:latin typeface="Calibri"/>
              <a:ea typeface="Calibri"/>
              <a:cs typeface="Calibri"/>
              <a:sym typeface="Calibri"/>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10</a:t>
            </a:r>
            <a:r>
              <a:rPr lang="en-US" sz="1600">
                <a:solidFill>
                  <a:schemeClr val="dk1"/>
                </a:solidFill>
                <a:latin typeface="Calibri"/>
                <a:ea typeface="Calibri"/>
                <a:cs typeface="Calibri"/>
                <a:sym typeface="Calibri"/>
              </a:rPr>
              <a:t>:00-10:30</a:t>
            </a:r>
            <a:endParaRPr sz="1600">
              <a:solidFill>
                <a:schemeClr val="dk1"/>
              </a:solidFill>
              <a:latin typeface="Calibri"/>
              <a:ea typeface="Calibri"/>
              <a:cs typeface="Calibri"/>
              <a:sym typeface="Calibri"/>
            </a:endParaRPr>
          </a:p>
          <a:p>
            <a:pPr indent="-101600" lvl="0" marL="457200" marR="0" rtl="0" algn="l">
              <a:spcBef>
                <a:spcPts val="0"/>
              </a:spcBef>
              <a:spcAft>
                <a:spcPts val="0"/>
              </a:spcAft>
              <a:buClr>
                <a:schemeClr val="dk1"/>
              </a:buClr>
              <a:buSzPts val="1600"/>
              <a:buFont typeface="Arial"/>
              <a:buChar char="•"/>
            </a:pPr>
            <a:r>
              <a:rPr b="1" i="0" lang="en-US" sz="1600" u="none" strike="noStrike">
                <a:solidFill>
                  <a:schemeClr val="dk1"/>
                </a:solidFill>
                <a:latin typeface="Calibri"/>
                <a:ea typeface="Calibri"/>
                <a:cs typeface="Calibri"/>
                <a:sym typeface="Calibri"/>
              </a:rPr>
              <a:t>Generating the slides for the plenary at 11:00</a:t>
            </a:r>
            <a:endParaRPr/>
          </a:p>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10:30-11:00 Break</a:t>
            </a:r>
            <a:endParaRPr b="0" i="0" sz="2400" u="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11:00-12:30 Plenary: Hackathon outcomes</a:t>
            </a:r>
            <a:endParaRPr sz="1600">
              <a:solidFill>
                <a:schemeClr val="dk1"/>
              </a:solidFill>
              <a:latin typeface="Calibri"/>
              <a:ea typeface="Calibri"/>
              <a:cs typeface="Calibri"/>
              <a:sym typeface="Calibri"/>
            </a:endParaRPr>
          </a:p>
          <a:p>
            <a:pPr indent="-101600" lvl="0" marL="457200" rtl="0" algn="l">
              <a:spcBef>
                <a:spcPts val="0"/>
              </a:spcBef>
              <a:spcAft>
                <a:spcPts val="0"/>
              </a:spcAft>
              <a:buClr>
                <a:srgbClr val="0070C0"/>
              </a:buClr>
              <a:buSzPts val="1600"/>
              <a:buChar char="•"/>
            </a:pPr>
            <a:r>
              <a:rPr b="0" i="0" lang="en-US" sz="1600" u="none" strike="noStrike">
                <a:solidFill>
                  <a:srgbClr val="0070C0"/>
                </a:solidFill>
                <a:latin typeface="Calibri"/>
                <a:ea typeface="Calibri"/>
                <a:cs typeface="Calibri"/>
                <a:sym typeface="Calibri"/>
              </a:rPr>
              <a:t>Readout - 30 min per group</a:t>
            </a:r>
            <a:endParaRPr>
              <a:solidFill>
                <a:srgbClr val="0070C0"/>
              </a:solidFill>
            </a:endParaRPr>
          </a:p>
          <a:p>
            <a:pPr indent="0" lvl="0" marL="0" marR="0" rtl="0" algn="l">
              <a:spcBef>
                <a:spcPts val="0"/>
              </a:spcBef>
              <a:spcAft>
                <a:spcPts val="0"/>
              </a:spcAft>
              <a:buNone/>
            </a:pPr>
            <a:r>
              <a:rPr b="0" i="0" lang="en-US" sz="1600" u="none" strike="noStrike">
                <a:solidFill>
                  <a:schemeClr val="dk1"/>
                </a:solidFill>
                <a:latin typeface="Calibri"/>
                <a:ea typeface="Calibri"/>
                <a:cs typeface="Calibri"/>
                <a:sym typeface="Calibri"/>
              </a:rPr>
              <a:t>12:30-14:00 Lunch and Adjourn</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f9f89350c7_0_15"/>
          <p:cNvSpPr txBox="1"/>
          <p:nvPr>
            <p:ph type="title"/>
          </p:nvPr>
        </p:nvSpPr>
        <p:spPr>
          <a:xfrm>
            <a:off x="468151" y="256448"/>
            <a:ext cx="10515300" cy="50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Hackathon</a:t>
            </a:r>
            <a:r>
              <a:rPr lang="en-US" sz="3700">
                <a:solidFill>
                  <a:srgbClr val="0070C0"/>
                </a:solidFill>
              </a:rPr>
              <a:t> slides / session notes</a:t>
            </a:r>
            <a:endParaRPr/>
          </a:p>
        </p:txBody>
      </p:sp>
      <p:sp>
        <p:nvSpPr>
          <p:cNvPr id="147" name="Google Shape;147;g2f9f89350c7_0_15"/>
          <p:cNvSpPr txBox="1"/>
          <p:nvPr/>
        </p:nvSpPr>
        <p:spPr>
          <a:xfrm>
            <a:off x="3047096" y="1112621"/>
            <a:ext cx="6097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0070C0"/>
                </a:solidFill>
                <a:latin typeface="Calibri"/>
                <a:ea typeface="Calibri"/>
                <a:cs typeface="Calibri"/>
                <a:sym typeface="Calibri"/>
              </a:rPr>
              <a:t>https://tinyurl.com/3kv37cf9</a:t>
            </a:r>
            <a:endParaRPr/>
          </a:p>
        </p:txBody>
      </p:sp>
      <p:pic>
        <p:nvPicPr>
          <p:cNvPr id="148" name="Google Shape;148;g2f9f89350c7_0_15"/>
          <p:cNvPicPr preferRelativeResize="0"/>
          <p:nvPr/>
        </p:nvPicPr>
        <p:blipFill>
          <a:blip r:embed="rId3">
            <a:alphaModFix/>
          </a:blip>
          <a:stretch>
            <a:fillRect/>
          </a:stretch>
        </p:blipFill>
        <p:spPr>
          <a:xfrm>
            <a:off x="3410825" y="1863446"/>
            <a:ext cx="4794078" cy="47940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413019" y="230264"/>
            <a:ext cx="10515240" cy="5061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Logistic</a:t>
            </a:r>
            <a:endParaRPr/>
          </a:p>
        </p:txBody>
      </p:sp>
      <p:sp>
        <p:nvSpPr>
          <p:cNvPr id="154" name="Google Shape;154;p6"/>
          <p:cNvSpPr txBox="1"/>
          <p:nvPr>
            <p:ph idx="1" type="body"/>
          </p:nvPr>
        </p:nvSpPr>
        <p:spPr>
          <a:xfrm>
            <a:off x="278921" y="727750"/>
            <a:ext cx="4652400" cy="5657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000"/>
              <a:buFont typeface="Calibri"/>
              <a:buNone/>
            </a:pPr>
            <a:r>
              <a:rPr lang="en-US" sz="2000"/>
              <a:t>Lunches (provided Thursday and Friday)</a:t>
            </a:r>
            <a:endParaRPr sz="2000"/>
          </a:p>
          <a:p>
            <a:pPr indent="0" lvl="0" marL="0" marR="0" rtl="0" algn="l">
              <a:lnSpc>
                <a:spcPct val="90000"/>
              </a:lnSpc>
              <a:spcBef>
                <a:spcPts val="0"/>
              </a:spcBef>
              <a:spcAft>
                <a:spcPts val="0"/>
              </a:spcAft>
              <a:buClr>
                <a:schemeClr val="dk1"/>
              </a:buClr>
              <a:buSzPts val="2000"/>
              <a:buFont typeface="Calibri"/>
              <a:buNone/>
            </a:pPr>
            <a:r>
              <a:t/>
            </a:r>
            <a:endParaRPr sz="2000"/>
          </a:p>
          <a:p>
            <a:pPr indent="0" lvl="0" marL="0" marR="0" rtl="0" algn="l">
              <a:lnSpc>
                <a:spcPct val="90000"/>
              </a:lnSpc>
              <a:spcBef>
                <a:spcPts val="0"/>
              </a:spcBef>
              <a:spcAft>
                <a:spcPts val="0"/>
              </a:spcAft>
              <a:buClr>
                <a:schemeClr val="dk1"/>
              </a:buClr>
              <a:buSzPts val="2000"/>
              <a:buFont typeface="Calibri"/>
              <a:buNone/>
            </a:pPr>
            <a:r>
              <a:t/>
            </a:r>
            <a:endParaRPr sz="2000"/>
          </a:p>
          <a:p>
            <a:pPr indent="0" lvl="0" marL="0" marR="0" rtl="0" algn="l">
              <a:lnSpc>
                <a:spcPct val="90000"/>
              </a:lnSpc>
              <a:spcBef>
                <a:spcPts val="0"/>
              </a:spcBef>
              <a:spcAft>
                <a:spcPts val="0"/>
              </a:spcAft>
              <a:buClr>
                <a:schemeClr val="dk1"/>
              </a:buClr>
              <a:buSzPts val="2000"/>
              <a:buFont typeface="Calibri"/>
              <a:buNone/>
            </a:pPr>
            <a:r>
              <a:t/>
            </a:r>
            <a:endParaRPr sz="2000"/>
          </a:p>
          <a:p>
            <a:pPr indent="0" lvl="0" marL="0" marR="0" rtl="0" algn="l">
              <a:lnSpc>
                <a:spcPct val="90000"/>
              </a:lnSpc>
              <a:spcBef>
                <a:spcPts val="0"/>
              </a:spcBef>
              <a:spcAft>
                <a:spcPts val="0"/>
              </a:spcAft>
              <a:buClr>
                <a:schemeClr val="dk1"/>
              </a:buClr>
              <a:buSzPts val="2000"/>
              <a:buFont typeface="Calibri"/>
              <a:buNone/>
            </a:pPr>
            <a:r>
              <a:rPr lang="en-US" sz="2000"/>
              <a:t>Dinners (self organized tonight, guest house tomorrow)</a:t>
            </a:r>
            <a:endParaRPr sz="2000"/>
          </a:p>
        </p:txBody>
      </p:sp>
      <p:pic>
        <p:nvPicPr>
          <p:cNvPr id="155" name="Google Shape;155;p6"/>
          <p:cNvPicPr preferRelativeResize="0"/>
          <p:nvPr/>
        </p:nvPicPr>
        <p:blipFill>
          <a:blip r:embed="rId3">
            <a:alphaModFix/>
          </a:blip>
          <a:stretch>
            <a:fillRect/>
          </a:stretch>
        </p:blipFill>
        <p:spPr>
          <a:xfrm>
            <a:off x="5687749" y="115137"/>
            <a:ext cx="5921803" cy="6627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f9f89350c7_0_57"/>
          <p:cNvSpPr txBox="1"/>
          <p:nvPr>
            <p:ph type="title"/>
          </p:nvPr>
        </p:nvSpPr>
        <p:spPr>
          <a:xfrm>
            <a:off x="413019" y="230264"/>
            <a:ext cx="10515300" cy="50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Evacuation Plan</a:t>
            </a:r>
            <a:endParaRPr/>
          </a:p>
        </p:txBody>
      </p:sp>
      <p:pic>
        <p:nvPicPr>
          <p:cNvPr id="161" name="Google Shape;161;g2f9f89350c7_0_57"/>
          <p:cNvPicPr preferRelativeResize="0"/>
          <p:nvPr/>
        </p:nvPicPr>
        <p:blipFill>
          <a:blip r:embed="rId3">
            <a:alphaModFix/>
          </a:blip>
          <a:stretch>
            <a:fillRect/>
          </a:stretch>
        </p:blipFill>
        <p:spPr>
          <a:xfrm>
            <a:off x="2191250" y="864714"/>
            <a:ext cx="7424802" cy="58168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f9f89350c7_0_64"/>
          <p:cNvSpPr txBox="1"/>
          <p:nvPr>
            <p:ph type="title"/>
          </p:nvPr>
        </p:nvSpPr>
        <p:spPr>
          <a:xfrm>
            <a:off x="413019" y="230264"/>
            <a:ext cx="10515300" cy="506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70C0"/>
              </a:buClr>
              <a:buSzPts val="3700"/>
              <a:buFont typeface="Calibri"/>
              <a:buNone/>
            </a:pPr>
            <a:r>
              <a:rPr lang="en-US" sz="3700">
                <a:solidFill>
                  <a:srgbClr val="0070C0"/>
                </a:solidFill>
              </a:rPr>
              <a:t>Evacuation Plan</a:t>
            </a:r>
            <a:endParaRPr/>
          </a:p>
        </p:txBody>
      </p:sp>
      <p:pic>
        <p:nvPicPr>
          <p:cNvPr id="167" name="Google Shape;167;g2f9f89350c7_0_64"/>
          <p:cNvPicPr preferRelativeResize="0"/>
          <p:nvPr/>
        </p:nvPicPr>
        <p:blipFill>
          <a:blip r:embed="rId3">
            <a:alphaModFix/>
          </a:blip>
          <a:stretch>
            <a:fillRect/>
          </a:stretch>
        </p:blipFill>
        <p:spPr>
          <a:xfrm>
            <a:off x="2028100" y="948864"/>
            <a:ext cx="7515888" cy="58168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2024-03-11T23:10:05Z</dcterms:created>
  <dc:creator>Cappello, Franck</dc:creator>
</cp:coreProperties>
</file>